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Override PartName="/ppt/media/media1.mov" ContentType="audio/unknown"/>
  <Override PartName="/ppt/media/image3.jpeg" ContentType="image/jpeg"/>
  <Override PartName="/ppt/media/media2.mov" ContentType="video/unknown"/>
  <Override PartName="/ppt/media/media3.mov" ContentType="video/unknown"/>
  <Override PartName="/ppt/media/media4.mov" ContentType="audio/unknown"/>
  <Override PartName="/ppt/media/media5.mov" ContentType="video/unknown"/>
  <Override PartName="/ppt/media/media6.mov" ContentType="audio/unknown"/>
  <Override PartName="/ppt/media/media7.mov" ContentType="video/unknown"/>
  <Override PartName="/ppt/media/media8.mov" ContentType="audio/unknown"/>
  <Override PartName="/ppt/media/media9.mov" ContentType="video/unknown"/>
  <Override PartName="/ppt/media/media10.mov" ContentType="audio/unknown"/>
  <Override PartName="/ppt/media/media11.mov" ContentType="audio/unknown"/>
  <Override PartName="/ppt/media/media12.mov" ContentType="audio/unknown"/>
  <Override PartName="/ppt/media/image4.jpeg" ContentType="image/jpeg"/>
  <Override PartName="/ppt/media/media13.mov" ContentType="audio/unknown"/>
  <Override PartName="/ppt/media/image5.jpeg" ContentType="image/jpeg"/>
  <Override PartName="/ppt/media/media14.mov" ContentType="audio/unknown"/>
  <Override PartName="/ppt/media/media15.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x="13004800" cy="9753600"/>
  <p:notesSz cx="6858000" cy="9144000"/>
  <p:defaultTextStyle>
    <a:lvl1pPr algn="ctr" defTabSz="584200">
      <a:defRPr sz="4000">
        <a:solidFill>
          <a:srgbClr val="625B48"/>
        </a:solidFill>
        <a:latin typeface="+mn-lt"/>
        <a:ea typeface="+mn-ea"/>
        <a:cs typeface="+mn-cs"/>
        <a:sym typeface="Didot"/>
      </a:defRPr>
    </a:lvl1pPr>
    <a:lvl2pPr indent="228600" algn="ctr" defTabSz="584200">
      <a:defRPr sz="4000">
        <a:solidFill>
          <a:srgbClr val="625B48"/>
        </a:solidFill>
        <a:latin typeface="+mn-lt"/>
        <a:ea typeface="+mn-ea"/>
        <a:cs typeface="+mn-cs"/>
        <a:sym typeface="Didot"/>
      </a:defRPr>
    </a:lvl2pPr>
    <a:lvl3pPr indent="457200" algn="ctr" defTabSz="584200">
      <a:defRPr sz="4000">
        <a:solidFill>
          <a:srgbClr val="625B48"/>
        </a:solidFill>
        <a:latin typeface="+mn-lt"/>
        <a:ea typeface="+mn-ea"/>
        <a:cs typeface="+mn-cs"/>
        <a:sym typeface="Didot"/>
      </a:defRPr>
    </a:lvl3pPr>
    <a:lvl4pPr indent="685800" algn="ctr" defTabSz="584200">
      <a:defRPr sz="4000">
        <a:solidFill>
          <a:srgbClr val="625B48"/>
        </a:solidFill>
        <a:latin typeface="+mn-lt"/>
        <a:ea typeface="+mn-ea"/>
        <a:cs typeface="+mn-cs"/>
        <a:sym typeface="Didot"/>
      </a:defRPr>
    </a:lvl4pPr>
    <a:lvl5pPr indent="914400" algn="ctr" defTabSz="584200">
      <a:defRPr sz="4000">
        <a:solidFill>
          <a:srgbClr val="625B48"/>
        </a:solidFill>
        <a:latin typeface="+mn-lt"/>
        <a:ea typeface="+mn-ea"/>
        <a:cs typeface="+mn-cs"/>
        <a:sym typeface="Didot"/>
      </a:defRPr>
    </a:lvl5pPr>
    <a:lvl6pPr indent="1143000" algn="ctr" defTabSz="584200">
      <a:defRPr sz="4000">
        <a:solidFill>
          <a:srgbClr val="625B48"/>
        </a:solidFill>
        <a:latin typeface="+mn-lt"/>
        <a:ea typeface="+mn-ea"/>
        <a:cs typeface="+mn-cs"/>
        <a:sym typeface="Didot"/>
      </a:defRPr>
    </a:lvl6pPr>
    <a:lvl7pPr indent="1371600" algn="ctr" defTabSz="584200">
      <a:defRPr sz="4000">
        <a:solidFill>
          <a:srgbClr val="625B48"/>
        </a:solidFill>
        <a:latin typeface="+mn-lt"/>
        <a:ea typeface="+mn-ea"/>
        <a:cs typeface="+mn-cs"/>
        <a:sym typeface="Didot"/>
      </a:defRPr>
    </a:lvl7pPr>
    <a:lvl8pPr indent="1600200" algn="ctr" defTabSz="584200">
      <a:defRPr sz="4000">
        <a:solidFill>
          <a:srgbClr val="625B48"/>
        </a:solidFill>
        <a:latin typeface="+mn-lt"/>
        <a:ea typeface="+mn-ea"/>
        <a:cs typeface="+mn-cs"/>
        <a:sym typeface="Didot"/>
      </a:defRPr>
    </a:lvl8pPr>
    <a:lvl9pPr indent="1828800" algn="ctr" defTabSz="584200">
      <a:defRPr sz="4000">
        <a:solidFill>
          <a:srgbClr val="625B48"/>
        </a:solidFill>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1"/>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 styleId="{8F44A2F1-9E1F-4B54-A3A2-5F16C0AD49E2}"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104900" y="1473200"/>
            <a:ext cx="10795000" cy="3556000"/>
          </a:xfrm>
          <a:prstGeom prst="rect">
            <a:avLst/>
          </a:prstGeom>
        </p:spPr>
        <p:txBody>
          <a:bodyPr anchor="b"/>
          <a:lstStyle/>
          <a:p>
            <a:pPr lvl="0">
              <a:defRPr sz="1800">
                <a:solidFill>
                  <a:srgbClr val="000000"/>
                </a:solidFill>
              </a:defRPr>
            </a:pPr>
            <a:r>
              <a:rPr sz="7600">
                <a:solidFill>
                  <a:srgbClr val="85604A"/>
                </a:solidFill>
              </a:rPr>
              <a:t>Title Text</a:t>
            </a:r>
          </a:p>
        </p:txBody>
      </p:sp>
      <p:sp>
        <p:nvSpPr>
          <p:cNvPr id="6" name="Shape 6"/>
          <p:cNvSpPr/>
          <p:nvPr>
            <p:ph type="body" idx="1"/>
          </p:nvPr>
        </p:nvSpPr>
        <p:spPr>
          <a:xfrm>
            <a:off x="1104900" y="5016500"/>
            <a:ext cx="10795000" cy="22352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 name="Shape 8"/>
          <p:cNvSpPr/>
          <p:nvPr>
            <p:ph type="title"/>
          </p:nvPr>
        </p:nvSpPr>
        <p:spPr>
          <a:xfrm>
            <a:off x="1104900" y="6248400"/>
            <a:ext cx="10795000" cy="1397000"/>
          </a:xfrm>
          <a:prstGeom prst="rect">
            <a:avLst/>
          </a:prstGeom>
        </p:spPr>
        <p:txBody>
          <a:bodyPr/>
          <a:lstStyle/>
          <a:p>
            <a:pPr lvl="0">
              <a:defRPr sz="1800">
                <a:solidFill>
                  <a:srgbClr val="000000"/>
                </a:solidFill>
              </a:defRPr>
            </a:pPr>
            <a:r>
              <a:rPr sz="7600">
                <a:solidFill>
                  <a:srgbClr val="85604A"/>
                </a:solidFill>
              </a:rPr>
              <a:t>Title Text</a:t>
            </a:r>
          </a:p>
        </p:txBody>
      </p:sp>
      <p:sp>
        <p:nvSpPr>
          <p:cNvPr id="9" name="Shape 9"/>
          <p:cNvSpPr/>
          <p:nvPr>
            <p:ph type="body" idx="1"/>
          </p:nvPr>
        </p:nvSpPr>
        <p:spPr>
          <a:xfrm>
            <a:off x="1104900" y="7632700"/>
            <a:ext cx="10795000" cy="13970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104900" y="3098800"/>
            <a:ext cx="10795000" cy="3556000"/>
          </a:xfrm>
          <a:prstGeom prst="rect">
            <a:avLst/>
          </a:prstGeom>
        </p:spPr>
        <p:txBody>
          <a:bodyPr/>
          <a:lstStyle>
            <a:lvl1pPr>
              <a:defRPr sz="6000"/>
            </a:lvl1pPr>
          </a:lstStyle>
          <a:p>
            <a:pPr lvl="0">
              <a:defRPr sz="1800">
                <a:solidFill>
                  <a:srgbClr val="000000"/>
                </a:solidFill>
              </a:defRPr>
            </a:pPr>
            <a:r>
              <a:rPr sz="6000">
                <a:solidFill>
                  <a:srgbClr val="85604A"/>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635000" y="1473200"/>
            <a:ext cx="5715000" cy="3314700"/>
          </a:xfrm>
          <a:prstGeom prst="rect">
            <a:avLst/>
          </a:prstGeom>
        </p:spPr>
        <p:txBody>
          <a:bodyPr anchor="b"/>
          <a:lstStyle>
            <a:lvl1pPr>
              <a:defRPr sz="6000"/>
            </a:lvl1pPr>
          </a:lstStyle>
          <a:p>
            <a:pPr lvl="0">
              <a:defRPr sz="1800">
                <a:solidFill>
                  <a:srgbClr val="000000"/>
                </a:solidFill>
              </a:defRPr>
            </a:pPr>
            <a:r>
              <a:rPr sz="6000">
                <a:solidFill>
                  <a:srgbClr val="85604A"/>
                </a:solidFill>
              </a:rPr>
              <a:t>Title Text</a:t>
            </a:r>
          </a:p>
        </p:txBody>
      </p:sp>
      <p:sp>
        <p:nvSpPr>
          <p:cNvPr id="14" name="Shape 14"/>
          <p:cNvSpPr/>
          <p:nvPr>
            <p:ph type="body" idx="1"/>
          </p:nvPr>
        </p:nvSpPr>
        <p:spPr>
          <a:xfrm>
            <a:off x="635000" y="4940300"/>
            <a:ext cx="5715000" cy="3606800"/>
          </a:xfrm>
          <a:prstGeom prst="rect">
            <a:avLst/>
          </a:prstGeom>
        </p:spPr>
        <p:txBody>
          <a:bodyPr anchor="t"/>
          <a:lstStyle>
            <a:lvl1pPr marL="0" indent="0" algn="ctr">
              <a:spcBef>
                <a:spcPts val="0"/>
              </a:spcBef>
              <a:buClrTx/>
              <a:buSzTx/>
              <a:buFontTx/>
              <a:buNone/>
              <a:defRPr sz="2600">
                <a:latin typeface="Zapfino"/>
                <a:ea typeface="Zapfino"/>
                <a:cs typeface="Zapfino"/>
                <a:sym typeface="Zapfino"/>
              </a:defRPr>
            </a:lvl1pPr>
            <a:lvl2pPr marL="0" indent="228600" algn="ctr">
              <a:spcBef>
                <a:spcPts val="0"/>
              </a:spcBef>
              <a:buClrTx/>
              <a:buSzTx/>
              <a:buFontTx/>
              <a:buNone/>
              <a:defRPr sz="2600">
                <a:latin typeface="Zapfino"/>
                <a:ea typeface="Zapfino"/>
                <a:cs typeface="Zapfino"/>
                <a:sym typeface="Zapfino"/>
              </a:defRPr>
            </a:lvl2pPr>
            <a:lvl3pPr marL="0" indent="457200" algn="ctr">
              <a:spcBef>
                <a:spcPts val="0"/>
              </a:spcBef>
              <a:buClrTx/>
              <a:buSzTx/>
              <a:buFontTx/>
              <a:buNone/>
              <a:defRPr sz="2600">
                <a:latin typeface="Zapfino"/>
                <a:ea typeface="Zapfino"/>
                <a:cs typeface="Zapfino"/>
                <a:sym typeface="Zapfino"/>
              </a:defRPr>
            </a:lvl3pPr>
            <a:lvl4pPr marL="0" indent="685800" algn="ctr">
              <a:spcBef>
                <a:spcPts val="0"/>
              </a:spcBef>
              <a:buClrTx/>
              <a:buSzTx/>
              <a:buFontTx/>
              <a:buNone/>
              <a:defRPr sz="2600">
                <a:latin typeface="Zapfino"/>
                <a:ea typeface="Zapfino"/>
                <a:cs typeface="Zapfino"/>
                <a:sym typeface="Zapfino"/>
              </a:defRPr>
            </a:lvl4pPr>
            <a:lvl5pPr marL="0" indent="914400" algn="ctr">
              <a:spcBef>
                <a:spcPts val="0"/>
              </a:spcBef>
              <a:buClrTx/>
              <a:buSzTx/>
              <a:buFontTx/>
              <a:buNone/>
              <a:defRPr sz="2600">
                <a:latin typeface="Zapfino"/>
                <a:ea typeface="Zapfino"/>
                <a:cs typeface="Zapfino"/>
                <a:sym typeface="Zapfino"/>
              </a:defRPr>
            </a:lvl5pPr>
          </a:lstStyle>
          <a:p>
            <a:pPr lvl="0">
              <a:defRPr sz="1800">
                <a:solidFill>
                  <a:srgbClr val="000000"/>
                </a:solidFill>
              </a:defRPr>
            </a:pPr>
            <a:r>
              <a:rPr sz="2600">
                <a:solidFill>
                  <a:srgbClr val="625B48"/>
                </a:solidFill>
              </a:rPr>
              <a:t>Body Level One</a:t>
            </a:r>
            <a:endParaRPr sz="2600">
              <a:solidFill>
                <a:srgbClr val="625B48"/>
              </a:solidFill>
            </a:endParaRPr>
          </a:p>
          <a:p>
            <a:pPr lvl="1">
              <a:defRPr sz="1800">
                <a:solidFill>
                  <a:srgbClr val="000000"/>
                </a:solidFill>
              </a:defRPr>
            </a:pPr>
            <a:r>
              <a:rPr sz="2600">
                <a:solidFill>
                  <a:srgbClr val="625B48"/>
                </a:solidFill>
              </a:rPr>
              <a:t>Body Level Two</a:t>
            </a:r>
            <a:endParaRPr sz="2600">
              <a:solidFill>
                <a:srgbClr val="625B48"/>
              </a:solidFill>
            </a:endParaRPr>
          </a:p>
          <a:p>
            <a:pPr lvl="2">
              <a:defRPr sz="1800">
                <a:solidFill>
                  <a:srgbClr val="000000"/>
                </a:solidFill>
              </a:defRPr>
            </a:pPr>
            <a:r>
              <a:rPr sz="2600">
                <a:solidFill>
                  <a:srgbClr val="625B48"/>
                </a:solidFill>
              </a:rPr>
              <a:t>Body Level Three</a:t>
            </a:r>
            <a:endParaRPr sz="2600">
              <a:solidFill>
                <a:srgbClr val="625B48"/>
              </a:solidFill>
            </a:endParaRPr>
          </a:p>
          <a:p>
            <a:pPr lvl="3">
              <a:defRPr sz="1800">
                <a:solidFill>
                  <a:srgbClr val="000000"/>
                </a:solidFill>
              </a:defRPr>
            </a:pPr>
            <a:r>
              <a:rPr sz="2600">
                <a:solidFill>
                  <a:srgbClr val="625B48"/>
                </a:solidFill>
              </a:rPr>
              <a:t>Body Level Four</a:t>
            </a:r>
            <a:endParaRPr sz="2600">
              <a:solidFill>
                <a:srgbClr val="625B48"/>
              </a:solidFill>
            </a:endParaRPr>
          </a:p>
          <a:p>
            <a:pPr lvl="4">
              <a:defRPr sz="1800">
                <a:solidFill>
                  <a:srgbClr val="000000"/>
                </a:solidFill>
              </a:defRPr>
            </a:pPr>
            <a:r>
              <a:rPr sz="2600">
                <a:solidFill>
                  <a:srgbClr val="625B48"/>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7600">
                <a:solidFill>
                  <a:srgbClr val="85604A"/>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7600">
                <a:solidFill>
                  <a:srgbClr val="85604A"/>
                </a:solidFill>
              </a:rPr>
              <a:t>Title Text</a:t>
            </a:r>
          </a:p>
        </p:txBody>
      </p:sp>
      <p:sp>
        <p:nvSpPr>
          <p:cNvPr id="19" name="Shape 19"/>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7600">
                <a:solidFill>
                  <a:srgbClr val="85604A"/>
                </a:solidFill>
              </a:rPr>
              <a:t>Title Text</a:t>
            </a:r>
          </a:p>
        </p:txBody>
      </p:sp>
      <p:sp>
        <p:nvSpPr>
          <p:cNvPr id="22" name="Shape 22"/>
          <p:cNvSpPr/>
          <p:nvPr>
            <p:ph type="body"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104900" y="939800"/>
            <a:ext cx="10795000" cy="7874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7600">
                <a:solidFill>
                  <a:srgbClr val="85604A"/>
                </a:solidFill>
              </a:rPr>
              <a:t>Title Text</a:t>
            </a:r>
          </a:p>
        </p:txBody>
      </p:sp>
      <p:sp>
        <p:nvSpPr>
          <p:cNvPr id="3" name="Shape 3"/>
          <p:cNvSpPr/>
          <p:nvPr>
            <p:ph type="body" idx="1"/>
          </p:nvPr>
        </p:nvSpPr>
        <p:spPr>
          <a:xfrm>
            <a:off x="1104900" y="3022600"/>
            <a:ext cx="10795000" cy="5715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lvl="0">
              <a:defRPr sz="1800">
                <a:solidFill>
                  <a:srgbClr val="000000"/>
                </a:solidFill>
              </a:defRPr>
            </a:pPr>
            <a:r>
              <a:rPr sz="3600">
                <a:solidFill>
                  <a:srgbClr val="625B48"/>
                </a:solidFill>
              </a:rPr>
              <a:t>Body Level One</a:t>
            </a:r>
            <a:endParaRPr sz="3600">
              <a:solidFill>
                <a:srgbClr val="625B48"/>
              </a:solidFill>
            </a:endParaRPr>
          </a:p>
          <a:p>
            <a:pPr lvl="1">
              <a:defRPr sz="1800">
                <a:solidFill>
                  <a:srgbClr val="000000"/>
                </a:solidFill>
              </a:defRPr>
            </a:pPr>
            <a:r>
              <a:rPr sz="3600">
                <a:solidFill>
                  <a:srgbClr val="625B48"/>
                </a:solidFill>
              </a:rPr>
              <a:t>Body Level Two</a:t>
            </a:r>
            <a:endParaRPr sz="3600">
              <a:solidFill>
                <a:srgbClr val="625B48"/>
              </a:solidFill>
            </a:endParaRPr>
          </a:p>
          <a:p>
            <a:pPr lvl="2">
              <a:defRPr sz="1800">
                <a:solidFill>
                  <a:srgbClr val="000000"/>
                </a:solidFill>
              </a:defRPr>
            </a:pPr>
            <a:r>
              <a:rPr sz="3600">
                <a:solidFill>
                  <a:srgbClr val="625B48"/>
                </a:solidFill>
              </a:rPr>
              <a:t>Body Level Three</a:t>
            </a:r>
            <a:endParaRPr sz="3600">
              <a:solidFill>
                <a:srgbClr val="625B48"/>
              </a:solidFill>
            </a:endParaRPr>
          </a:p>
          <a:p>
            <a:pPr lvl="3">
              <a:defRPr sz="1800">
                <a:solidFill>
                  <a:srgbClr val="000000"/>
                </a:solidFill>
              </a:defRPr>
            </a:pPr>
            <a:r>
              <a:rPr sz="3600">
                <a:solidFill>
                  <a:srgbClr val="625B48"/>
                </a:solidFill>
              </a:rPr>
              <a:t>Body Level Four</a:t>
            </a:r>
            <a:endParaRPr sz="3600">
              <a:solidFill>
                <a:srgbClr val="625B48"/>
              </a:solidFill>
            </a:endParaRPr>
          </a:p>
          <a:p>
            <a:pPr lvl="4">
              <a:defRPr sz="1800">
                <a:solidFill>
                  <a:srgbClr val="000000"/>
                </a:solidFill>
              </a:defRPr>
            </a:pPr>
            <a:r>
              <a:rPr sz="3600">
                <a:solidFill>
                  <a:srgbClr val="625B48"/>
                </a:solidFill>
              </a:rPr>
              <a:t>Body Level Five</a:t>
            </a:r>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med" advClick="1"/>
  <p:txStyles>
    <p:titleStyle>
      <a:lvl1pPr algn="ctr" defTabSz="584200">
        <a:defRPr sz="7600">
          <a:solidFill>
            <a:srgbClr val="85604A"/>
          </a:solidFill>
          <a:latin typeface="+mn-lt"/>
          <a:ea typeface="+mn-ea"/>
          <a:cs typeface="+mn-cs"/>
          <a:sym typeface="Didot"/>
        </a:defRPr>
      </a:lvl1pPr>
      <a:lvl2pPr indent="228600" algn="ctr" defTabSz="584200">
        <a:defRPr sz="7600">
          <a:solidFill>
            <a:srgbClr val="85604A"/>
          </a:solidFill>
          <a:latin typeface="+mn-lt"/>
          <a:ea typeface="+mn-ea"/>
          <a:cs typeface="+mn-cs"/>
          <a:sym typeface="Didot"/>
        </a:defRPr>
      </a:lvl2pPr>
      <a:lvl3pPr indent="457200" algn="ctr" defTabSz="584200">
        <a:defRPr sz="7600">
          <a:solidFill>
            <a:srgbClr val="85604A"/>
          </a:solidFill>
          <a:latin typeface="+mn-lt"/>
          <a:ea typeface="+mn-ea"/>
          <a:cs typeface="+mn-cs"/>
          <a:sym typeface="Didot"/>
        </a:defRPr>
      </a:lvl3pPr>
      <a:lvl4pPr indent="685800" algn="ctr" defTabSz="584200">
        <a:defRPr sz="7600">
          <a:solidFill>
            <a:srgbClr val="85604A"/>
          </a:solidFill>
          <a:latin typeface="+mn-lt"/>
          <a:ea typeface="+mn-ea"/>
          <a:cs typeface="+mn-cs"/>
          <a:sym typeface="Didot"/>
        </a:defRPr>
      </a:lvl4pPr>
      <a:lvl5pPr indent="914400" algn="ctr" defTabSz="584200">
        <a:defRPr sz="7600">
          <a:solidFill>
            <a:srgbClr val="85604A"/>
          </a:solidFill>
          <a:latin typeface="+mn-lt"/>
          <a:ea typeface="+mn-ea"/>
          <a:cs typeface="+mn-cs"/>
          <a:sym typeface="Didot"/>
        </a:defRPr>
      </a:lvl5pPr>
      <a:lvl6pPr indent="1143000" algn="ctr" defTabSz="584200">
        <a:defRPr sz="7600">
          <a:solidFill>
            <a:srgbClr val="85604A"/>
          </a:solidFill>
          <a:latin typeface="+mn-lt"/>
          <a:ea typeface="+mn-ea"/>
          <a:cs typeface="+mn-cs"/>
          <a:sym typeface="Didot"/>
        </a:defRPr>
      </a:lvl6pPr>
      <a:lvl7pPr indent="1371600" algn="ctr" defTabSz="584200">
        <a:defRPr sz="7600">
          <a:solidFill>
            <a:srgbClr val="85604A"/>
          </a:solidFill>
          <a:latin typeface="+mn-lt"/>
          <a:ea typeface="+mn-ea"/>
          <a:cs typeface="+mn-cs"/>
          <a:sym typeface="Didot"/>
        </a:defRPr>
      </a:lvl7pPr>
      <a:lvl8pPr indent="1600200" algn="ctr" defTabSz="584200">
        <a:defRPr sz="7600">
          <a:solidFill>
            <a:srgbClr val="85604A"/>
          </a:solidFill>
          <a:latin typeface="+mn-lt"/>
          <a:ea typeface="+mn-ea"/>
          <a:cs typeface="+mn-cs"/>
          <a:sym typeface="Didot"/>
        </a:defRPr>
      </a:lvl8pPr>
      <a:lvl9pPr indent="1828800" algn="ctr" defTabSz="584200">
        <a:defRPr sz="7600">
          <a:solidFill>
            <a:srgbClr val="85604A"/>
          </a:solidFill>
          <a:latin typeface="+mn-lt"/>
          <a:ea typeface="+mn-ea"/>
          <a:cs typeface="+mn-cs"/>
          <a:sym typeface="Didot"/>
        </a:defRPr>
      </a:lvl9pPr>
    </p:titleStyle>
    <p:bodyStyle>
      <a:lvl1pPr marL="381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1pPr>
      <a:lvl2pPr marL="762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2pPr>
      <a:lvl3pPr marL="1143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3pPr>
      <a:lvl4pPr marL="1524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4pPr>
      <a:lvl5pPr marL="1905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5pPr>
      <a:lvl6pPr marL="2286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6pPr>
      <a:lvl7pPr marL="2667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7pPr>
      <a:lvl8pPr marL="3048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8pPr>
      <a:lvl9pPr marL="3429000" indent="-381000" defTabSz="584200">
        <a:spcBef>
          <a:spcPts val="3200"/>
        </a:spcBef>
        <a:buClr>
          <a:srgbClr val="9A7865"/>
        </a:buClr>
        <a:buSzPct val="40000"/>
        <a:buFont typeface="Georgia"/>
        <a:buBlip>
          <a:blip r:embed="rId3"/>
        </a:buBlip>
        <a:defRPr sz="3600">
          <a:solidFill>
            <a:srgbClr val="625B48"/>
          </a:solidFill>
          <a:latin typeface="+mn-lt"/>
          <a:ea typeface="+mn-ea"/>
          <a:cs typeface="+mn-cs"/>
          <a:sym typeface="Didot"/>
        </a:defRPr>
      </a:lvl9pPr>
    </p:bodyStyle>
    <p:otherStyle>
      <a:lvl1pPr algn="ctr" defTabSz="584200">
        <a:defRPr b="1">
          <a:solidFill>
            <a:schemeClr val="tx1"/>
          </a:solidFill>
          <a:latin typeface="+mn-lt"/>
          <a:ea typeface="+mn-ea"/>
          <a:cs typeface="+mn-cs"/>
          <a:sym typeface="Didot"/>
        </a:defRPr>
      </a:lvl1pPr>
      <a:lvl2pPr indent="228600" algn="ctr" defTabSz="584200">
        <a:defRPr b="1">
          <a:solidFill>
            <a:schemeClr val="tx1"/>
          </a:solidFill>
          <a:latin typeface="+mn-lt"/>
          <a:ea typeface="+mn-ea"/>
          <a:cs typeface="+mn-cs"/>
          <a:sym typeface="Didot"/>
        </a:defRPr>
      </a:lvl2pPr>
      <a:lvl3pPr indent="457200" algn="ctr" defTabSz="584200">
        <a:defRPr b="1">
          <a:solidFill>
            <a:schemeClr val="tx1"/>
          </a:solidFill>
          <a:latin typeface="+mn-lt"/>
          <a:ea typeface="+mn-ea"/>
          <a:cs typeface="+mn-cs"/>
          <a:sym typeface="Didot"/>
        </a:defRPr>
      </a:lvl3pPr>
      <a:lvl4pPr indent="685800" algn="ctr" defTabSz="584200">
        <a:defRPr b="1">
          <a:solidFill>
            <a:schemeClr val="tx1"/>
          </a:solidFill>
          <a:latin typeface="+mn-lt"/>
          <a:ea typeface="+mn-ea"/>
          <a:cs typeface="+mn-cs"/>
          <a:sym typeface="Didot"/>
        </a:defRPr>
      </a:lvl4pPr>
      <a:lvl5pPr indent="914400" algn="ctr" defTabSz="584200">
        <a:defRPr b="1">
          <a:solidFill>
            <a:schemeClr val="tx1"/>
          </a:solidFill>
          <a:latin typeface="+mn-lt"/>
          <a:ea typeface="+mn-ea"/>
          <a:cs typeface="+mn-cs"/>
          <a:sym typeface="Didot"/>
        </a:defRPr>
      </a:lvl5pPr>
      <a:lvl6pPr indent="1143000" algn="ctr" defTabSz="584200">
        <a:defRPr b="1">
          <a:solidFill>
            <a:schemeClr val="tx1"/>
          </a:solidFill>
          <a:latin typeface="+mn-lt"/>
          <a:ea typeface="+mn-ea"/>
          <a:cs typeface="+mn-cs"/>
          <a:sym typeface="Didot"/>
        </a:defRPr>
      </a:lvl6pPr>
      <a:lvl7pPr indent="1371600" algn="ctr" defTabSz="584200">
        <a:defRPr b="1">
          <a:solidFill>
            <a:schemeClr val="tx1"/>
          </a:solidFill>
          <a:latin typeface="+mn-lt"/>
          <a:ea typeface="+mn-ea"/>
          <a:cs typeface="+mn-cs"/>
          <a:sym typeface="Didot"/>
        </a:defRPr>
      </a:lvl7pPr>
      <a:lvl8pPr indent="1600200" algn="ctr" defTabSz="584200">
        <a:defRPr b="1">
          <a:solidFill>
            <a:schemeClr val="tx1"/>
          </a:solidFill>
          <a:latin typeface="+mn-lt"/>
          <a:ea typeface="+mn-ea"/>
          <a:cs typeface="+mn-cs"/>
          <a:sym typeface="Didot"/>
        </a:defRPr>
      </a:lvl8pPr>
      <a:lvl9pPr indent="1828800" algn="ctr" defTabSz="584200">
        <a:defRPr b="1">
          <a:solidFill>
            <a:schemeClr val="tx1"/>
          </a:solidFill>
          <a:latin typeface="+mn-lt"/>
          <a:ea typeface="+mn-ea"/>
          <a:cs typeface="+mn-cs"/>
          <a:sym typeface="Dido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audio" Target="../media/media1.mov"/><Relationship Id="rId3" Type="http://schemas.microsoft.com/office/2007/relationships/media" Target="../media/media1.mov"/><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hyperlink" Target="http://wall.alphacoders.com/big.php?i=204775" TargetMode="External"/><Relationship Id="rId7" Type="http://schemas.openxmlformats.org/officeDocument/2006/relationships/image" Target="../media/image3.jpeg"/><Relationship Id="rId8" Type="http://schemas.openxmlformats.org/officeDocument/2006/relationships/image" Target="../media/image5.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 Id="rId3" Type="http://schemas.openxmlformats.org/officeDocument/2006/relationships/hyperlink" Target="http://maine121.org/2011/03/14/march-17-webinar-multimodal-strategies-for-communication-and-expression/" TargetMode="External"/><Relationship Id="rId4" Type="http://schemas.openxmlformats.org/officeDocument/2006/relationships/audio" Target="../media/media12.mov"/><Relationship Id="rId5" Type="http://schemas.microsoft.com/office/2007/relationships/media" Target="../media/media12.mov"/><Relationship Id="rId6" Type="http://schemas.openxmlformats.org/officeDocument/2006/relationships/image" Target="../media/image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 Id="rId3"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audio" Target="../media/media13.mov"/><Relationship Id="rId9" Type="http://schemas.microsoft.com/office/2007/relationships/media" Target="../media/media13.mov"/><Relationship Id="rId10"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 Id="rId3" Type="http://schemas.openxmlformats.org/officeDocument/2006/relationships/audio" Target="../media/media14.mov"/><Relationship Id="rId4" Type="http://schemas.microsoft.com/office/2007/relationships/media" Target="../media/media14.mov"/><Relationship Id="rId5"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5.mov"/><Relationship Id="rId3" Type="http://schemas.microsoft.com/office/2007/relationships/media" Target="../media/media15.mov"/><Relationship Id="rId4" Type="http://schemas.openxmlformats.org/officeDocument/2006/relationships/image" Target="../media/image26.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 Id="rId3" Type="http://schemas.openxmlformats.org/officeDocument/2006/relationships/image" Target="../media/image29.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 Id="rId3" Type="http://schemas.openxmlformats.org/officeDocument/2006/relationships/hyperlink" Target="http://wall.alphacoders.com/big.php?i=204775" TargetMode="External"/><Relationship Id="rId4" Type="http://schemas.openxmlformats.org/officeDocument/2006/relationships/image" Target="../media/image3.jpeg"/><Relationship Id="rId5"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3.mov"/><Relationship Id="rId3" Type="http://schemas.microsoft.com/office/2007/relationships/media" Target="../media/media3.mov"/><Relationship Id="rId4" Type="http://schemas.openxmlformats.org/officeDocument/2006/relationships/image" Target="../media/image9.png"/><Relationship Id="rId5" Type="http://schemas.openxmlformats.org/officeDocument/2006/relationships/audio" Target="../media/media4.mov"/><Relationship Id="rId6" Type="http://schemas.microsoft.com/office/2007/relationships/media" Target="../media/media4.mov"/><Relationship Id="rId7"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5.mov"/><Relationship Id="rId3" Type="http://schemas.microsoft.com/office/2007/relationships/media" Target="../media/media5.mov"/><Relationship Id="rId4" Type="http://schemas.openxmlformats.org/officeDocument/2006/relationships/image" Target="../media/image10.png"/><Relationship Id="rId5" Type="http://schemas.openxmlformats.org/officeDocument/2006/relationships/audio" Target="../media/media6.mov"/><Relationship Id="rId6" Type="http://schemas.microsoft.com/office/2007/relationships/media" Target="../media/media6.mov"/><Relationship Id="rId7"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7.mov"/><Relationship Id="rId3" Type="http://schemas.microsoft.com/office/2007/relationships/media" Target="../media/media7.mov"/><Relationship Id="rId4" Type="http://schemas.openxmlformats.org/officeDocument/2006/relationships/image" Target="../media/image11.png"/><Relationship Id="rId5" Type="http://schemas.openxmlformats.org/officeDocument/2006/relationships/audio" Target="../media/media8.mov"/><Relationship Id="rId6" Type="http://schemas.microsoft.com/office/2007/relationships/media" Target="../media/media8.mov"/><Relationship Id="rId7" Type="http://schemas.openxmlformats.org/officeDocument/2006/relationships/image" Target="../media/image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9.mov"/><Relationship Id="rId3" Type="http://schemas.microsoft.com/office/2007/relationships/media" Target="../media/media9.mov"/><Relationship Id="rId4" Type="http://schemas.openxmlformats.org/officeDocument/2006/relationships/image" Target="../media/image12.png"/><Relationship Id="rId5" Type="http://schemas.openxmlformats.org/officeDocument/2006/relationships/audio" Target="../media/media10.mov"/><Relationship Id="rId6" Type="http://schemas.microsoft.com/office/2007/relationships/media" Target="../media/media10.mov"/><Relationship Id="rId7" Type="http://schemas.openxmlformats.org/officeDocument/2006/relationships/image" Target="../media/image3.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 Id="rId3" Type="http://schemas.openxmlformats.org/officeDocument/2006/relationships/audio" Target="../media/media11.mov"/><Relationship Id="rId4" Type="http://schemas.microsoft.com/office/2007/relationships/media" Target="../media/media11.mov"/><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 name="02 Peter Gunn Theme.mov"/>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0" y="0"/>
            <a:ext cx="1651000" cy="838200"/>
          </a:xfrm>
          <a:prstGeom prst="rect">
            <a:avLst/>
          </a:prstGeom>
        </p:spPr>
      </p:pic>
      <p:pic>
        <p:nvPicPr>
          <p:cNvPr id="33" name=""/>
          <p:cNvPicPr/>
          <p:nvPr/>
        </p:nvPicPr>
        <p:blipFill>
          <a:blip r:embed="rId5">
            <a:extLst/>
          </a:blip>
          <a:stretch>
            <a:fillRect/>
          </a:stretch>
        </p:blipFill>
        <p:spPr>
          <a:xfrm>
            <a:off x="241300" y="7472114"/>
            <a:ext cx="12479100" cy="2035016"/>
          </a:xfrm>
          <a:prstGeom prst="rect">
            <a:avLst/>
          </a:prstGeom>
        </p:spPr>
      </p:pic>
      <p:sp>
        <p:nvSpPr>
          <p:cNvPr id="34" name="Shape 34"/>
          <p:cNvSpPr/>
          <p:nvPr/>
        </p:nvSpPr>
        <p:spPr>
          <a:xfrm>
            <a:off x="2698105" y="8376512"/>
            <a:ext cx="8040390"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0">
              <a:defRPr sz="1800">
                <a:solidFill>
                  <a:srgbClr val="000000"/>
                </a:solidFill>
              </a:defRPr>
            </a:pPr>
            <a:r>
              <a:rPr sz="1600">
                <a:solidFill>
                  <a:srgbClr val="625B48"/>
                </a:solidFill>
                <a:latin typeface="Courier"/>
                <a:ea typeface="Courier"/>
                <a:cs typeface="Courier"/>
                <a:sym typeface="Courier"/>
              </a:rPr>
              <a:t>Image modified from: </a:t>
            </a:r>
            <a:r>
              <a:rPr sz="1600" u="sng">
                <a:solidFill>
                  <a:srgbClr val="625B48"/>
                </a:solidFill>
                <a:latin typeface="Courier"/>
                <a:ea typeface="Courier"/>
                <a:cs typeface="Courier"/>
                <a:sym typeface="Courier"/>
                <a:hlinkClick r:id="rId6" invalidUrl="" action="" tgtFrame="" tooltip="" history="1" highlightClick="0" endSnd="0"/>
              </a:rPr>
              <a:t>http://wall.alphacoders.com/big.php?i=204775</a:t>
            </a:r>
          </a:p>
        </p:txBody>
      </p:sp>
      <p:sp>
        <p:nvSpPr>
          <p:cNvPr id="35" name="Shape 35"/>
          <p:cNvSpPr/>
          <p:nvPr/>
        </p:nvSpPr>
        <p:spPr>
          <a:xfrm>
            <a:off x="3612653" y="8871812"/>
            <a:ext cx="621129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600">
                <a:latin typeface="Courier"/>
                <a:ea typeface="Courier"/>
                <a:cs typeface="Courier"/>
                <a:sym typeface="Courier"/>
              </a:defRPr>
            </a:lvl1pPr>
          </a:lstStyle>
          <a:p>
            <a:pPr lvl="0">
              <a:defRPr sz="1800">
                <a:solidFill>
                  <a:srgbClr val="000000"/>
                </a:solidFill>
              </a:defRPr>
            </a:pPr>
            <a:r>
              <a:rPr sz="1600">
                <a:solidFill>
                  <a:srgbClr val="625B48"/>
                </a:solidFill>
              </a:rPr>
              <a:t>Soundtrack: Peter Gunn Theme by The Blues Brothers</a:t>
            </a:r>
          </a:p>
        </p:txBody>
      </p:sp>
      <p:grpSp>
        <p:nvGrpSpPr>
          <p:cNvPr id="38" name="Group 38"/>
          <p:cNvGrpSpPr/>
          <p:nvPr/>
        </p:nvGrpSpPr>
        <p:grpSpPr>
          <a:xfrm>
            <a:off x="325874" y="273645"/>
            <a:ext cx="12353052" cy="7720658"/>
            <a:chOff x="0" y="0"/>
            <a:chExt cx="12353050" cy="7720657"/>
          </a:xfrm>
        </p:grpSpPr>
        <p:pic>
          <p:nvPicPr>
            <p:cNvPr id="37" name="mission-of-open2.jpg"/>
            <p:cNvPicPr/>
            <p:nvPr/>
          </p:nvPicPr>
          <p:blipFill>
            <a:blip r:embed="rId7">
              <a:extLst/>
            </a:blip>
            <a:stretch>
              <a:fillRect/>
            </a:stretch>
          </p:blipFill>
          <p:spPr>
            <a:xfrm>
              <a:off x="0" y="0"/>
              <a:ext cx="12353051" cy="7720658"/>
            </a:xfrm>
            <a:prstGeom prst="rect">
              <a:avLst/>
            </a:prstGeom>
            <a:ln>
              <a:noFill/>
            </a:ln>
            <a:effectLst/>
          </p:spPr>
        </p:pic>
        <p:pic>
          <p:nvPicPr>
            <p:cNvPr id="36" name=""/>
            <p:cNvPicPr/>
            <p:nvPr/>
          </p:nvPicPr>
          <p:blipFill>
            <a:blip r:embed="rId8">
              <a:extLst/>
            </a:blip>
            <a:stretch>
              <a:fillRect/>
            </a:stretch>
          </p:blipFill>
          <p:spPr>
            <a:xfrm>
              <a:off x="0" y="0"/>
              <a:ext cx="12353051" cy="7720658"/>
            </a:xfrm>
            <a:prstGeom prst="rect">
              <a:avLst/>
            </a:prstGeom>
            <a:effectLst/>
          </p:spPr>
        </p:pic>
      </p:grpSp>
    </p:spTree>
  </p:cSld>
  <p:clrMapOvr>
    <a:masterClrMapping/>
  </p:clrMapOvr>
  <p:transition spd="med" advClick="0" advTm="10000"/>
  <p:timing>
    <p:tnLst>
      <p:par>
        <p:cTn id="1" nodeType="tmRoot" restart="never" dur="indefinite" fill="hold">
          <p:childTnLst>
            <p:seq concurrent="1" prevAc="none" nextAc="seek">
              <p:cTn id="2" nodeType="mainSeq" dur="indefinite" fill="hold">
                <p:childTnLst>
                  <p:par>
                    <p:cTn id="3" fill="hold"/>
                  </p:par>
                </p:childTnLst>
              </p:cTn>
              <p:prevCondLst>
                <p:cond evt="onPrev">
                  <p:tgtEl>
                    <p:sldTgt/>
                  </p:tgtEl>
                </p:cond>
              </p:prevCondLst>
              <p:nextCondLst>
                <p:cond evt="onNext">
                  <p:tgtEl>
                    <p:sldTgt/>
                  </p:tgtEl>
                </p:cond>
              </p:nextCondLst>
            </p:seq>
            <p:audio isNarration="0">
              <p:cMediaNode mute="0" showWhenStopped="0" numSld="999" vol="50000">
                <p:cTn id="4" fill="hold" display="0">
                  <p:stCondLst>
                    <p:cond delay="indefinite"/>
                  </p:stCondLst>
                </p:cTn>
                <p:tgtEl>
                  <p:spTgt spid="3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 name="Shape 77"/>
          <p:cNvSpPr/>
          <p:nvPr>
            <p:ph type="title"/>
          </p:nvPr>
        </p:nvSpPr>
        <p:spPr>
          <a:xfrm>
            <a:off x="1104900" y="4359313"/>
            <a:ext cx="10795000" cy="3009355"/>
          </a:xfrm>
          <a:prstGeom prst="rect">
            <a:avLst/>
          </a:prstGeom>
        </p:spPr>
        <p:txBody>
          <a:bodyPr/>
          <a:lstStyle/>
          <a:p>
            <a:pPr lvl="0">
              <a:defRPr sz="1800">
                <a:solidFill>
                  <a:srgbClr val="000000"/>
                </a:solidFill>
              </a:defRPr>
            </a:pPr>
            <a:r>
              <a:rPr b="1" sz="2800">
                <a:solidFill>
                  <a:srgbClr val="85604A"/>
                </a:solidFill>
              </a:rPr>
              <a:t>With innovation you really need both sides of the brain.   You need that unstructured side, that artistic side, the humor side to mix up the logical and the technical…It’s more about creating the environment where people can innovate and have fun and get the ideas colliding. </a:t>
            </a:r>
            <a:endParaRPr b="1" sz="2800">
              <a:solidFill>
                <a:srgbClr val="85604A"/>
              </a:solidFill>
            </a:endParaRPr>
          </a:p>
          <a:p>
            <a:pPr lvl="0" marL="720090" marR="1177290">
              <a:spcBef>
                <a:spcPts val="600"/>
              </a:spcBef>
              <a:defRPr sz="1800">
                <a:solidFill>
                  <a:srgbClr val="000000"/>
                </a:solidFill>
              </a:defRPr>
            </a:pPr>
            <a:r>
              <a:rPr sz="2800">
                <a:solidFill>
                  <a:srgbClr val="85604A"/>
                </a:solidFill>
              </a:rPr>
              <a:t>-</a:t>
            </a:r>
            <a:r>
              <a:rPr i="1" sz="2800">
                <a:solidFill>
                  <a:srgbClr val="85604A"/>
                </a:solidFill>
              </a:rPr>
              <a:t> 3M IT Lab Collaboration Manager M. Westerham </a:t>
            </a:r>
          </a:p>
        </p:txBody>
      </p:sp>
      <p:sp>
        <p:nvSpPr>
          <p:cNvPr id="78" name="Shape 78"/>
          <p:cNvSpPr/>
          <p:nvPr/>
        </p:nvSpPr>
        <p:spPr>
          <a:xfrm>
            <a:off x="2774950" y="7804150"/>
            <a:ext cx="74549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Image by vaXzine, licensed under a Creative Commons Attribution-NonCommercial 2.0 Generic license</a:t>
            </a:r>
          </a:p>
        </p:txBody>
      </p:sp>
      <p:pic>
        <p:nvPicPr>
          <p:cNvPr id="79" name=""/>
          <p:cNvPicPr/>
          <p:nvPr/>
        </p:nvPicPr>
        <p:blipFill>
          <a:blip r:embed="rId2">
            <a:extLst/>
          </a:blip>
          <a:stretch>
            <a:fillRect/>
          </a:stretch>
        </p:blipFill>
        <p:spPr>
          <a:xfrm>
            <a:off x="5039337" y="584200"/>
            <a:ext cx="3154492" cy="3339631"/>
          </a:xfrm>
          <a:prstGeom prst="rect">
            <a:avLst/>
          </a:prstGeom>
          <a:effectLst>
            <a:outerShdw sx="100000" sy="100000" kx="0" ky="0" algn="b" rotWithShape="0" blurRad="127000" dist="190500" dir="5400000">
              <a:srgbClr val="000000">
                <a:alpha val="75000"/>
              </a:srgbClr>
            </a:outerShdw>
          </a:effectLst>
        </p:spPr>
      </p:pic>
      <p:sp>
        <p:nvSpPr>
          <p:cNvPr id="80" name="Shape 80"/>
          <p:cNvSpPr/>
          <p:nvPr/>
        </p:nvSpPr>
        <p:spPr>
          <a:xfrm>
            <a:off x="1143000" y="8502650"/>
            <a:ext cx="102235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u="sng">
                <a:latin typeface="Courier"/>
                <a:ea typeface="Courier"/>
                <a:cs typeface="Courier"/>
                <a:sym typeface="Courier"/>
                <a:hlinkClick r:id="rId3" invalidUrl="" action="" tgtFrame="" tooltip="" history="1" highlightClick="0" endSnd="0"/>
              </a:defRPr>
            </a:lvl1pPr>
          </a:lstStyle>
          <a:p>
            <a:pPr lvl="0">
              <a:defRPr u="none">
                <a:solidFill>
                  <a:srgbClr val="000000"/>
                </a:solidFill>
              </a:defRPr>
            </a:pPr>
            <a:r>
              <a:rPr u="sng">
                <a:solidFill>
                  <a:srgbClr val="625B48"/>
                </a:solidFill>
                <a:hlinkClick r:id="rId3" invalidUrl="" action="" tgtFrame="" tooltip="" history="1" highlightClick="0" endSnd="0"/>
              </a:rPr>
              <a:t>http://maine121.org/2011/03/14/march-17-webinar-multimodal-strategies-for-communication-and-expression/</a:t>
            </a:r>
          </a:p>
        </p:txBody>
      </p:sp>
      <p:pic>
        <p:nvPicPr>
          <p:cNvPr id="81" name="3MDS106_Mark1Short.mov"/>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515193" y="468461"/>
            <a:ext cx="1651001" cy="838201"/>
          </a:xfrm>
          <a:prstGeom prst="rect">
            <a:avLst/>
          </a:prstGeom>
        </p:spPr>
      </p:pic>
    </p:spTree>
  </p:cSld>
  <p:clrMapOvr>
    <a:masterClrMapping/>
  </p:clrMapOvr>
  <p:transition spd="slow" advClick="0" advTm="25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8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8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title"/>
          </p:nvPr>
        </p:nvSpPr>
        <p:spPr>
          <a:xfrm>
            <a:off x="1104900" y="5118100"/>
            <a:ext cx="10795000" cy="3556000"/>
          </a:xfrm>
          <a:prstGeom prst="rect">
            <a:avLst/>
          </a:prstGeom>
        </p:spPr>
        <p:txBody>
          <a:bodyPr/>
          <a:lstStyle>
            <a:lvl1pPr>
              <a:defRPr b="1" sz="2400"/>
            </a:lvl1pPr>
          </a:lstStyle>
          <a:p>
            <a:pPr lvl="0">
              <a:defRPr b="0" sz="1800">
                <a:solidFill>
                  <a:srgbClr val="000000"/>
                </a:solidFill>
              </a:defRPr>
            </a:pPr>
            <a:r>
              <a:rPr b="1" sz="2400">
                <a:solidFill>
                  <a:srgbClr val="85604A"/>
                </a:solidFill>
              </a:rPr>
              <a:t>Zweig (2011) proposes that an environment of ‘structured serendipity’ may increase creative output.  From a cognitive perspective, Funes (2003) research suggests creative thought has at its core ‘bridging’ activity; creativity happens at the point of discontinuity when bridging from one domain to another. </a:t>
            </a:r>
          </a:p>
        </p:txBody>
      </p:sp>
      <p:sp>
        <p:nvSpPr>
          <p:cNvPr id="84" name="Shape 84"/>
          <p:cNvSpPr/>
          <p:nvPr/>
        </p:nvSpPr>
        <p:spPr>
          <a:xfrm>
            <a:off x="1636845" y="8528050"/>
            <a:ext cx="93472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40000"/>
              </a:lnSpc>
              <a:defRPr sz="1800">
                <a:latin typeface="Courier"/>
                <a:ea typeface="Courier"/>
                <a:cs typeface="Courier"/>
                <a:sym typeface="Courier"/>
              </a:defRPr>
            </a:lvl1pPr>
          </a:lstStyle>
          <a:p>
            <a:pPr lvl="0">
              <a:defRPr>
                <a:solidFill>
                  <a:srgbClr val="000000"/>
                </a:solidFill>
              </a:defRPr>
            </a:pPr>
            <a:r>
              <a:rPr>
                <a:solidFill>
                  <a:srgbClr val="625B48"/>
                </a:solidFill>
              </a:rPr>
              <a:t>Doodle by Giulia Forsythe </a:t>
            </a:r>
          </a:p>
        </p:txBody>
      </p:sp>
      <p:grpSp>
        <p:nvGrpSpPr>
          <p:cNvPr id="87" name="Group 87"/>
          <p:cNvGrpSpPr/>
          <p:nvPr/>
        </p:nvGrpSpPr>
        <p:grpSpPr>
          <a:xfrm>
            <a:off x="3087084" y="687276"/>
            <a:ext cx="6830632" cy="5307124"/>
            <a:chOff x="-165099" y="-114300"/>
            <a:chExt cx="6830631" cy="5307123"/>
          </a:xfrm>
        </p:grpSpPr>
        <p:pic>
          <p:nvPicPr>
            <p:cNvPr id="86" name="StructuredSerendipity_Giulia.jpg"/>
            <p:cNvPicPr/>
            <p:nvPr/>
          </p:nvPicPr>
          <p:blipFill>
            <a:blip r:embed="rId2">
              <a:extLst/>
            </a:blip>
            <a:stretch>
              <a:fillRect/>
            </a:stretch>
          </p:blipFill>
          <p:spPr>
            <a:xfrm>
              <a:off x="0" y="0"/>
              <a:ext cx="6500432" cy="4875324"/>
            </a:xfrm>
            <a:prstGeom prst="rect">
              <a:avLst/>
            </a:prstGeom>
            <a:ln>
              <a:noFill/>
            </a:ln>
            <a:effectLst/>
          </p:spPr>
        </p:pic>
        <p:pic>
          <p:nvPicPr>
            <p:cNvPr id="85" name=""/>
            <p:cNvPicPr/>
            <p:nvPr/>
          </p:nvPicPr>
          <p:blipFill>
            <a:blip r:embed="rId3">
              <a:extLst/>
            </a:blip>
            <a:stretch>
              <a:fillRect/>
            </a:stretch>
          </p:blipFill>
          <p:spPr>
            <a:xfrm>
              <a:off x="-165100" y="-114300"/>
              <a:ext cx="6830632" cy="5307124"/>
            </a:xfrm>
            <a:prstGeom prst="rect">
              <a:avLst/>
            </a:prstGeom>
            <a:effectLst/>
          </p:spPr>
        </p:pic>
      </p:grpSp>
    </p:spTree>
  </p:cSld>
  <p:clrMapOvr>
    <a:masterClrMapping/>
  </p:clrMapOvr>
  <p:transition spd="slow" advClick="0" advTm="10000">
    <p:push dir="l"/>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 name="Shape 89"/>
          <p:cNvSpPr/>
          <p:nvPr>
            <p:ph type="title"/>
          </p:nvPr>
        </p:nvSpPr>
        <p:spPr>
          <a:xfrm>
            <a:off x="1104900" y="3771900"/>
            <a:ext cx="10795000" cy="3556000"/>
          </a:xfrm>
          <a:prstGeom prst="rect">
            <a:avLst/>
          </a:prstGeom>
        </p:spPr>
        <p:txBody>
          <a:bodyPr/>
          <a:lstStyle/>
          <a:p>
            <a:pPr lvl="0" defTabSz="525779">
              <a:defRPr sz="1800">
                <a:solidFill>
                  <a:srgbClr val="000000"/>
                </a:solidFill>
              </a:defRPr>
            </a:pPr>
            <a:r>
              <a:rPr b="1" sz="2520">
                <a:solidFill>
                  <a:srgbClr val="85604A"/>
                </a:solidFill>
              </a:rPr>
              <a:t>It’s been great to do it in conjunction with 3M systems so that I can immediately apply it to my job.  Each of us took away a different part… but it all needs to be there because you just never know what thing might spark something and somebody else that ends up being a crucial point to their job. </a:t>
            </a:r>
            <a:endParaRPr b="1" sz="2520">
              <a:solidFill>
                <a:srgbClr val="85604A"/>
              </a:solidFill>
            </a:endParaRPr>
          </a:p>
          <a:p>
            <a:pPr lvl="0" defTabSz="525779">
              <a:defRPr sz="1800">
                <a:solidFill>
                  <a:srgbClr val="000000"/>
                </a:solidFill>
              </a:defRPr>
            </a:pPr>
            <a:endParaRPr sz="2159">
              <a:solidFill>
                <a:srgbClr val="85604A"/>
              </a:solidFill>
            </a:endParaRPr>
          </a:p>
          <a:p>
            <a:pPr lvl="0" defTabSz="525779">
              <a:defRPr sz="1800">
                <a:solidFill>
                  <a:srgbClr val="000000"/>
                </a:solidFill>
              </a:defRPr>
            </a:pPr>
            <a:r>
              <a:rPr i="1" sz="2159">
                <a:solidFill>
                  <a:srgbClr val="85604A"/>
                </a:solidFill>
              </a:rPr>
              <a:t>- 3M DS106 Participant J. Sander</a:t>
            </a:r>
            <a:endParaRPr i="1" sz="2159">
              <a:solidFill>
                <a:srgbClr val="85604A"/>
              </a:solidFill>
            </a:endParaRPr>
          </a:p>
          <a:p>
            <a:pPr lvl="0" defTabSz="525779">
              <a:defRPr sz="1800">
                <a:solidFill>
                  <a:srgbClr val="000000"/>
                </a:solidFill>
              </a:defRPr>
            </a:pPr>
            <a:endParaRPr sz="2159">
              <a:solidFill>
                <a:srgbClr val="85604A"/>
              </a:solidFill>
            </a:endParaRPr>
          </a:p>
        </p:txBody>
      </p:sp>
      <p:pic>
        <p:nvPicPr>
          <p:cNvPr id="90" name=""/>
          <p:cNvPicPr/>
          <p:nvPr/>
        </p:nvPicPr>
        <p:blipFill>
          <a:blip r:embed="rId2">
            <a:extLst/>
          </a:blip>
          <a:stretch>
            <a:fillRect/>
          </a:stretch>
        </p:blipFill>
        <p:spPr>
          <a:xfrm>
            <a:off x="4635500" y="609600"/>
            <a:ext cx="3098800" cy="2222500"/>
          </a:xfrm>
          <a:prstGeom prst="rect">
            <a:avLst/>
          </a:prstGeom>
          <a:effectLst>
            <a:outerShdw sx="100000" sy="100000" kx="0" ky="0" algn="b" rotWithShape="0" blurRad="127000" dist="190500" dir="2700000">
              <a:srgbClr val="000000">
                <a:alpha val="75000"/>
              </a:srgbClr>
            </a:outerShdw>
          </a:effectLst>
        </p:spPr>
      </p:pic>
      <p:pic>
        <p:nvPicPr>
          <p:cNvPr id="91" name=""/>
          <p:cNvPicPr/>
          <p:nvPr/>
        </p:nvPicPr>
        <p:blipFill>
          <a:blip r:embed="rId3">
            <a:extLst/>
          </a:blip>
          <a:stretch>
            <a:fillRect/>
          </a:stretch>
        </p:blipFill>
        <p:spPr>
          <a:xfrm>
            <a:off x="444500" y="6045200"/>
            <a:ext cx="2933700" cy="2120900"/>
          </a:xfrm>
          <a:prstGeom prst="rect">
            <a:avLst/>
          </a:prstGeom>
          <a:effectLst>
            <a:outerShdw sx="100000" sy="100000" kx="0" ky="0" algn="b" rotWithShape="0" blurRad="127000" dist="190500" dir="2700000">
              <a:srgbClr val="000000">
                <a:alpha val="75000"/>
              </a:srgbClr>
            </a:outerShdw>
          </a:effectLst>
        </p:spPr>
      </p:pic>
      <p:pic>
        <p:nvPicPr>
          <p:cNvPr id="92" name=""/>
          <p:cNvPicPr/>
          <p:nvPr/>
        </p:nvPicPr>
        <p:blipFill>
          <a:blip r:embed="rId4">
            <a:extLst/>
          </a:blip>
          <a:stretch>
            <a:fillRect/>
          </a:stretch>
        </p:blipFill>
        <p:spPr>
          <a:xfrm>
            <a:off x="5067300" y="6769100"/>
            <a:ext cx="2870200" cy="2235200"/>
          </a:xfrm>
          <a:prstGeom prst="rect">
            <a:avLst/>
          </a:prstGeom>
          <a:effectLst>
            <a:outerShdw sx="100000" sy="100000" kx="0" ky="0" algn="b" rotWithShape="0" blurRad="127000" dist="190500" dir="2700000">
              <a:srgbClr val="000000">
                <a:alpha val="75000"/>
              </a:srgbClr>
            </a:outerShdw>
          </a:effectLst>
        </p:spPr>
      </p:pic>
      <p:pic>
        <p:nvPicPr>
          <p:cNvPr id="93" name=""/>
          <p:cNvPicPr/>
          <p:nvPr/>
        </p:nvPicPr>
        <p:blipFill>
          <a:blip r:embed="rId5">
            <a:extLst/>
          </a:blip>
          <a:stretch>
            <a:fillRect/>
          </a:stretch>
        </p:blipFill>
        <p:spPr>
          <a:xfrm>
            <a:off x="9055100" y="787400"/>
            <a:ext cx="2806700" cy="2374900"/>
          </a:xfrm>
          <a:prstGeom prst="rect">
            <a:avLst/>
          </a:prstGeom>
          <a:effectLst>
            <a:outerShdw sx="100000" sy="100000" kx="0" ky="0" algn="b" rotWithShape="0" blurRad="127000" dist="190500" dir="2700000">
              <a:srgbClr val="000000">
                <a:alpha val="75000"/>
              </a:srgbClr>
            </a:outerShdw>
          </a:effectLst>
        </p:spPr>
      </p:pic>
      <p:pic>
        <p:nvPicPr>
          <p:cNvPr id="94" name=""/>
          <p:cNvPicPr/>
          <p:nvPr/>
        </p:nvPicPr>
        <p:blipFill>
          <a:blip r:embed="rId6">
            <a:extLst/>
          </a:blip>
          <a:stretch>
            <a:fillRect/>
          </a:stretch>
        </p:blipFill>
        <p:spPr>
          <a:xfrm>
            <a:off x="508000" y="1162050"/>
            <a:ext cx="2806700" cy="2311400"/>
          </a:xfrm>
          <a:prstGeom prst="rect">
            <a:avLst/>
          </a:prstGeom>
          <a:effectLst>
            <a:outerShdw sx="100000" sy="100000" kx="0" ky="0" algn="b" rotWithShape="0" blurRad="127000" dist="190500" dir="2700000">
              <a:srgbClr val="000000">
                <a:alpha val="75000"/>
              </a:srgbClr>
            </a:outerShdw>
          </a:effectLst>
        </p:spPr>
      </p:pic>
      <p:pic>
        <p:nvPicPr>
          <p:cNvPr id="95" name=""/>
          <p:cNvPicPr/>
          <p:nvPr/>
        </p:nvPicPr>
        <p:blipFill>
          <a:blip r:embed="rId7">
            <a:extLst/>
          </a:blip>
          <a:stretch>
            <a:fillRect/>
          </a:stretch>
        </p:blipFill>
        <p:spPr>
          <a:xfrm>
            <a:off x="9029700" y="6223000"/>
            <a:ext cx="3136900" cy="2235200"/>
          </a:xfrm>
          <a:prstGeom prst="rect">
            <a:avLst/>
          </a:prstGeom>
          <a:effectLst>
            <a:outerShdw sx="100000" sy="100000" kx="0" ky="0" algn="b" rotWithShape="0" blurRad="127000" dist="190500" dir="2700000">
              <a:srgbClr val="000000">
                <a:alpha val="75000"/>
              </a:srgbClr>
            </a:outerShdw>
          </a:effectLst>
        </p:spPr>
      </p:pic>
      <p:pic>
        <p:nvPicPr>
          <p:cNvPr id="96" name="3MDS106_Jenna2.mov"/>
          <p:cNvPicPr/>
          <p:nvPr>
            <a:audioFile r:link="rId8"/>
            <p:extLst>
              <p:ext uri="{DAA4B4D4-6D71-4841-9C94-3DE7FCFB9230}">
                <p14:media xmlns:p14="http://schemas.microsoft.com/office/powerpoint/2010/main" r:embed="rId9"/>
              </p:ext>
            </p:extLst>
          </p:nvPr>
        </p:nvPicPr>
        <p:blipFill>
          <a:blip r:embed="rId10">
            <a:extLst/>
          </a:blip>
          <a:stretch>
            <a:fillRect/>
          </a:stretch>
        </p:blipFill>
        <p:spPr>
          <a:xfrm>
            <a:off x="398512" y="340072"/>
            <a:ext cx="1651001" cy="838201"/>
          </a:xfrm>
          <a:prstGeom prst="rect">
            <a:avLst/>
          </a:prstGeom>
        </p:spPr>
      </p:pic>
    </p:spTree>
  </p:cSld>
  <p:clrMapOvr>
    <a:masterClrMapping/>
  </p:clrMapOvr>
  <p:transition spd="slow" advClick="0" advTm="26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96"/>
                                        </p:tgtEl>
                                      </p:cBhvr>
                                    </p:cmd>
                                  </p:childTnLst>
                                </p:cTn>
                              </p:par>
                            </p:childTnLst>
                          </p:cTn>
                        </p:par>
                        <p:par>
                          <p:cTn id="7" fill="hold">
                            <p:stCondLst>
                              <p:cond delay="0"/>
                            </p:stCondLst>
                            <p:childTnLst>
                              <p:par>
                                <p:cTn id="8" nodeType="afterEffect" presetClass="entr" presetSubtype="0" presetID="10" grpId="2" fill="hold">
                                  <p:stCondLst>
                                    <p:cond delay="0"/>
                                  </p:stCondLst>
                                  <p:iterate type="el" backwards="0">
                                    <p:tmAbs val="0"/>
                                  </p:iterate>
                                  <p:childTnLst>
                                    <p:set>
                                      <p:cBhvr>
                                        <p:cTn id="9" fill="hold"/>
                                        <p:tgtEl>
                                          <p:spTgt spid="90"/>
                                        </p:tgtEl>
                                        <p:attrNameLst>
                                          <p:attrName>style.visibility</p:attrName>
                                        </p:attrNameLst>
                                      </p:cBhvr>
                                      <p:to>
                                        <p:strVal val="visible"/>
                                      </p:to>
                                    </p:set>
                                    <p:animEffect filter="fade" transition="in">
                                      <p:cBhvr>
                                        <p:cTn id="10" dur="1000"/>
                                        <p:tgtEl>
                                          <p:spTgt spid="90"/>
                                        </p:tgtEl>
                                      </p:cBhvr>
                                    </p:animEffect>
                                  </p:childTnLst>
                                </p:cTn>
                              </p:par>
                            </p:childTnLst>
                          </p:cTn>
                        </p:par>
                        <p:par>
                          <p:cTn id="11" fill="hold">
                            <p:stCondLst>
                              <p:cond delay="1000"/>
                            </p:stCondLst>
                            <p:childTnLst>
                              <p:par>
                                <p:cTn id="12" nodeType="afterEffect" presetClass="entr" presetSubtype="0" presetID="10" grpId="3" fill="hold">
                                  <p:stCondLst>
                                    <p:cond delay="0"/>
                                  </p:stCondLst>
                                  <p:iterate type="el" backwards="0">
                                    <p:tmAbs val="0"/>
                                  </p:iterate>
                                  <p:childTnLst>
                                    <p:set>
                                      <p:cBhvr>
                                        <p:cTn id="13" fill="hold"/>
                                        <p:tgtEl>
                                          <p:spTgt spid="91"/>
                                        </p:tgtEl>
                                        <p:attrNameLst>
                                          <p:attrName>style.visibility</p:attrName>
                                        </p:attrNameLst>
                                      </p:cBhvr>
                                      <p:to>
                                        <p:strVal val="visible"/>
                                      </p:to>
                                    </p:set>
                                    <p:animEffect filter="fade" transition="in">
                                      <p:cBhvr>
                                        <p:cTn id="14" dur="1000"/>
                                        <p:tgtEl>
                                          <p:spTgt spid="91"/>
                                        </p:tgtEl>
                                      </p:cBhvr>
                                    </p:animEffect>
                                  </p:childTnLst>
                                </p:cTn>
                              </p:par>
                            </p:childTnLst>
                          </p:cTn>
                        </p:par>
                        <p:par>
                          <p:cTn id="15" fill="hold">
                            <p:stCondLst>
                              <p:cond delay="2000"/>
                            </p:stCondLst>
                            <p:childTnLst>
                              <p:par>
                                <p:cTn id="16" nodeType="afterEffect" presetClass="entr" presetSubtype="0" presetID="10" grpId="4" fill="hold">
                                  <p:stCondLst>
                                    <p:cond delay="0"/>
                                  </p:stCondLst>
                                  <p:iterate type="el" backwards="0">
                                    <p:tmAbs val="0"/>
                                  </p:iterate>
                                  <p:childTnLst>
                                    <p:set>
                                      <p:cBhvr>
                                        <p:cTn id="17" fill="hold"/>
                                        <p:tgtEl>
                                          <p:spTgt spid="92"/>
                                        </p:tgtEl>
                                        <p:attrNameLst>
                                          <p:attrName>style.visibility</p:attrName>
                                        </p:attrNameLst>
                                      </p:cBhvr>
                                      <p:to>
                                        <p:strVal val="visible"/>
                                      </p:to>
                                    </p:set>
                                    <p:animEffect filter="fade" transition="in">
                                      <p:cBhvr>
                                        <p:cTn id="18" dur="1000"/>
                                        <p:tgtEl>
                                          <p:spTgt spid="92"/>
                                        </p:tgtEl>
                                      </p:cBhvr>
                                    </p:animEffect>
                                  </p:childTnLst>
                                </p:cTn>
                              </p:par>
                            </p:childTnLst>
                          </p:cTn>
                        </p:par>
                        <p:par>
                          <p:cTn id="19" fill="hold">
                            <p:stCondLst>
                              <p:cond delay="3000"/>
                            </p:stCondLst>
                            <p:childTnLst>
                              <p:par>
                                <p:cTn id="20" nodeType="afterEffect" presetClass="entr" presetSubtype="0" presetID="10" grpId="5" fill="hold">
                                  <p:stCondLst>
                                    <p:cond delay="0"/>
                                  </p:stCondLst>
                                  <p:iterate type="el" backwards="0">
                                    <p:tmAbs val="0"/>
                                  </p:iterate>
                                  <p:childTnLst>
                                    <p:set>
                                      <p:cBhvr>
                                        <p:cTn id="21" fill="hold"/>
                                        <p:tgtEl>
                                          <p:spTgt spid="93"/>
                                        </p:tgtEl>
                                        <p:attrNameLst>
                                          <p:attrName>style.visibility</p:attrName>
                                        </p:attrNameLst>
                                      </p:cBhvr>
                                      <p:to>
                                        <p:strVal val="visible"/>
                                      </p:to>
                                    </p:set>
                                    <p:animEffect filter="fade" transition="in">
                                      <p:cBhvr>
                                        <p:cTn id="22" dur="1000"/>
                                        <p:tgtEl>
                                          <p:spTgt spid="93"/>
                                        </p:tgtEl>
                                      </p:cBhvr>
                                    </p:animEffect>
                                  </p:childTnLst>
                                </p:cTn>
                              </p:par>
                            </p:childTnLst>
                          </p:cTn>
                        </p:par>
                        <p:par>
                          <p:cTn id="23" fill="hold">
                            <p:stCondLst>
                              <p:cond delay="4000"/>
                            </p:stCondLst>
                            <p:childTnLst>
                              <p:par>
                                <p:cTn id="24" nodeType="afterEffect" presetClass="entr" presetSubtype="0" presetID="10" grpId="6" fill="hold">
                                  <p:stCondLst>
                                    <p:cond delay="0"/>
                                  </p:stCondLst>
                                  <p:iterate type="el" backwards="0">
                                    <p:tmAbs val="0"/>
                                  </p:iterate>
                                  <p:childTnLst>
                                    <p:set>
                                      <p:cBhvr>
                                        <p:cTn id="25" fill="hold"/>
                                        <p:tgtEl>
                                          <p:spTgt spid="94"/>
                                        </p:tgtEl>
                                        <p:attrNameLst>
                                          <p:attrName>style.visibility</p:attrName>
                                        </p:attrNameLst>
                                      </p:cBhvr>
                                      <p:to>
                                        <p:strVal val="visible"/>
                                      </p:to>
                                    </p:set>
                                    <p:animEffect filter="fade" transition="in">
                                      <p:cBhvr>
                                        <p:cTn id="26" dur="1000"/>
                                        <p:tgtEl>
                                          <p:spTgt spid="94"/>
                                        </p:tgtEl>
                                      </p:cBhvr>
                                    </p:animEffect>
                                  </p:childTnLst>
                                </p:cTn>
                              </p:par>
                            </p:childTnLst>
                          </p:cTn>
                        </p:par>
                        <p:par>
                          <p:cTn id="27" fill="hold">
                            <p:stCondLst>
                              <p:cond delay="5000"/>
                            </p:stCondLst>
                            <p:childTnLst>
                              <p:par>
                                <p:cTn id="28" nodeType="afterEffect" presetClass="entr" presetSubtype="0" presetID="10" grpId="7" fill="hold">
                                  <p:stCondLst>
                                    <p:cond delay="0"/>
                                  </p:stCondLst>
                                  <p:iterate type="el" backwards="0">
                                    <p:tmAbs val="0"/>
                                  </p:iterate>
                                  <p:childTnLst>
                                    <p:set>
                                      <p:cBhvr>
                                        <p:cTn id="29" fill="hold"/>
                                        <p:tgtEl>
                                          <p:spTgt spid="95"/>
                                        </p:tgtEl>
                                        <p:attrNameLst>
                                          <p:attrName>style.visibility</p:attrName>
                                        </p:attrNameLst>
                                      </p:cBhvr>
                                      <p:to>
                                        <p:strVal val="visible"/>
                                      </p:to>
                                    </p:set>
                                    <p:animEffect filter="fade" transition="in">
                                      <p:cBhvr>
                                        <p:cTn id="30"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31" fill="hold" display="0">
                  <p:stCondLst>
                    <p:cond delay="indefinite"/>
                  </p:stCondLst>
                </p:cTn>
                <p:tgtEl>
                  <p:spTgt spid="96"/>
                </p:tgtEl>
              </p:cMediaNode>
            </p:audio>
          </p:childTnLst>
        </p:cTn>
      </p:par>
    </p:tnLst>
    <p:bldLst>
      <p:bldP build="whole" bldLvl="1" animBg="1" rev="0" advAuto="0" spid="92" grpId="4"/>
      <p:bldP build="whole" bldLvl="1" animBg="1" rev="0" advAuto="0" spid="94" grpId="6"/>
      <p:bldP build="whole" bldLvl="1" animBg="1" rev="0" advAuto="0" spid="95" grpId="7"/>
      <p:bldP build="whole" bldLvl="1" animBg="1" rev="0" advAuto="0" spid="90" grpId="2"/>
      <p:bldP build="whole" bldLvl="1" animBg="1" rev="0" advAuto="0" spid="91" grpId="3"/>
      <p:bldP build="whole" bldLvl="1" animBg="1" rev="0" advAuto="0" spid="93" grpId="5"/>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 name="Shape 98"/>
          <p:cNvSpPr/>
          <p:nvPr>
            <p:ph type="title"/>
          </p:nvPr>
        </p:nvSpPr>
        <p:spPr>
          <a:xfrm>
            <a:off x="1104900" y="4787900"/>
            <a:ext cx="10795000" cy="3556000"/>
          </a:xfrm>
          <a:prstGeom prst="rect">
            <a:avLst/>
          </a:prstGeom>
        </p:spPr>
        <p:txBody>
          <a:bodyPr/>
          <a:lstStyle/>
          <a:p>
            <a:pPr lvl="0">
              <a:defRPr sz="1800">
                <a:solidFill>
                  <a:srgbClr val="000000"/>
                </a:solidFill>
              </a:defRPr>
            </a:pPr>
            <a:r>
              <a:rPr b="1" sz="2800">
                <a:solidFill>
                  <a:srgbClr val="85604A"/>
                </a:solidFill>
              </a:rPr>
              <a:t>We need to invent a new and radical form of collaboration... it's not about 'us versus them' or even 'us on behalf of them' […] it has to be 'us with them'.  </a:t>
            </a:r>
            <a:endParaRPr b="1" sz="2800">
              <a:solidFill>
                <a:srgbClr val="85604A"/>
              </a:solidFill>
            </a:endParaRPr>
          </a:p>
          <a:p>
            <a:pPr lvl="0">
              <a:defRPr sz="1800">
                <a:solidFill>
                  <a:srgbClr val="000000"/>
                </a:solidFill>
              </a:defRPr>
            </a:pPr>
            <a:endParaRPr sz="2800">
              <a:solidFill>
                <a:srgbClr val="85604A"/>
              </a:solidFill>
            </a:endParaRPr>
          </a:p>
          <a:p>
            <a:pPr lvl="0">
              <a:defRPr sz="1800">
                <a:solidFill>
                  <a:srgbClr val="000000"/>
                </a:solidFill>
              </a:defRPr>
            </a:pPr>
            <a:r>
              <a:rPr sz="2800">
                <a:solidFill>
                  <a:srgbClr val="85604A"/>
                </a:solidFill>
              </a:rPr>
              <a:t>-Brown and Katz: </a:t>
            </a:r>
            <a:r>
              <a:rPr i="1" sz="2800">
                <a:solidFill>
                  <a:srgbClr val="85604A"/>
                </a:solidFill>
              </a:rPr>
              <a:t>Change by design: How design thinking transforms organizations and inspires innovation.</a:t>
            </a:r>
          </a:p>
        </p:txBody>
      </p:sp>
      <p:grpSp>
        <p:nvGrpSpPr>
          <p:cNvPr id="101" name="Group 101"/>
          <p:cNvGrpSpPr/>
          <p:nvPr/>
        </p:nvGrpSpPr>
        <p:grpSpPr>
          <a:xfrm>
            <a:off x="4500860" y="1150016"/>
            <a:ext cx="4318001" cy="3251903"/>
            <a:chOff x="-165099" y="-114300"/>
            <a:chExt cx="4318000" cy="3251901"/>
          </a:xfrm>
        </p:grpSpPr>
        <p:pic>
          <p:nvPicPr>
            <p:cNvPr id="100" name="oer14_logo_web_HQ.jpg"/>
            <p:cNvPicPr/>
            <p:nvPr/>
          </p:nvPicPr>
          <p:blipFill>
            <a:blip r:embed="rId2">
              <a:extLst/>
            </a:blip>
            <a:stretch>
              <a:fillRect/>
            </a:stretch>
          </p:blipFill>
          <p:spPr>
            <a:xfrm>
              <a:off x="0" y="0"/>
              <a:ext cx="3987801" cy="2820102"/>
            </a:xfrm>
            <a:prstGeom prst="rect">
              <a:avLst/>
            </a:prstGeom>
            <a:ln>
              <a:noFill/>
            </a:ln>
            <a:effectLst/>
          </p:spPr>
        </p:pic>
        <p:pic>
          <p:nvPicPr>
            <p:cNvPr id="99" name=""/>
            <p:cNvPicPr/>
            <p:nvPr/>
          </p:nvPicPr>
          <p:blipFill>
            <a:blip r:embed="rId3">
              <a:extLst/>
            </a:blip>
            <a:stretch>
              <a:fillRect/>
            </a:stretch>
          </p:blipFill>
          <p:spPr>
            <a:xfrm>
              <a:off x="-165100" y="-114300"/>
              <a:ext cx="4318001" cy="3251902"/>
            </a:xfrm>
            <a:prstGeom prst="rect">
              <a:avLst/>
            </a:prstGeom>
            <a:effectLst/>
          </p:spPr>
        </p:pic>
      </p:grpSp>
      <p:pic>
        <p:nvPicPr>
          <p:cNvPr id="102" name=""/>
          <p:cNvPicPr/>
          <p:nvPr/>
        </p:nvPicPr>
        <p:blipFill>
          <a:blip r:embed="rId4">
            <a:extLst/>
          </a:blip>
          <a:stretch>
            <a:fillRect/>
          </a:stretch>
        </p:blipFill>
        <p:spPr>
          <a:xfrm>
            <a:off x="1444243" y="774700"/>
            <a:ext cx="5152646" cy="1600200"/>
          </a:xfrm>
          <a:prstGeom prst="rect">
            <a:avLst/>
          </a:prstGeom>
          <a:effectLst>
            <a:outerShdw sx="100000" sy="100000" kx="0" ky="0" algn="b" rotWithShape="0" blurRad="127000" dist="127000" dir="2700000">
              <a:srgbClr val="000000">
                <a:alpha val="75000"/>
              </a:srgbClr>
            </a:outerShdw>
          </a:effectLst>
        </p:spPr>
      </p:pic>
      <p:pic>
        <p:nvPicPr>
          <p:cNvPr id="103" name=""/>
          <p:cNvPicPr/>
          <p:nvPr/>
        </p:nvPicPr>
        <p:blipFill>
          <a:blip r:embed="rId5">
            <a:extLst/>
          </a:blip>
          <a:stretch>
            <a:fillRect/>
          </a:stretch>
        </p:blipFill>
        <p:spPr>
          <a:xfrm>
            <a:off x="7708900" y="3187700"/>
            <a:ext cx="3039922" cy="1600201"/>
          </a:xfrm>
          <a:prstGeom prst="rect">
            <a:avLst/>
          </a:prstGeom>
          <a:effectLst>
            <a:outerShdw sx="100000" sy="100000" kx="0" ky="0" algn="b" rotWithShape="0" blurRad="127000" dist="127000" dir="2700000">
              <a:srgbClr val="000000">
                <a:alpha val="75000"/>
              </a:srgbClr>
            </a:outerShdw>
          </a:effectLst>
        </p:spPr>
      </p:pic>
    </p:spTree>
  </p:cSld>
  <p:clrMapOvr>
    <a:masterClrMapping/>
  </p:clrMapOvr>
  <p:transition spd="slow" advClick="0" advTm="7000">
    <p:push dir="l"/>
  </p:transition>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5" name="Shape 105"/>
          <p:cNvSpPr/>
          <p:nvPr>
            <p:ph type="title"/>
          </p:nvPr>
        </p:nvSpPr>
        <p:spPr>
          <a:xfrm>
            <a:off x="819150" y="4051300"/>
            <a:ext cx="10795000" cy="4861521"/>
          </a:xfrm>
          <a:prstGeom prst="rect">
            <a:avLst/>
          </a:prstGeom>
        </p:spPr>
        <p:txBody>
          <a:bodyPr/>
          <a:lstStyle/>
          <a:p>
            <a:pPr lvl="0">
              <a:defRPr sz="1800">
                <a:solidFill>
                  <a:srgbClr val="000000"/>
                </a:solidFill>
              </a:defRPr>
            </a:pPr>
            <a:r>
              <a:rPr b="1" sz="2400">
                <a:solidFill>
                  <a:srgbClr val="85604A"/>
                </a:solidFill>
              </a:rPr>
              <a:t>3M is a technology company. It’s our [intellectual property] that we make money on.  There is a great fear of sharing that, even within 3M.  So that was nice to have that internal DS106 group where they share within themselves, but then also pulling in from the outside DS106 resources to help with the internal. ..But it’s also really good to have a secured protected group within just to protect [intellectual property]. </a:t>
            </a:r>
            <a:endParaRPr b="1" sz="2400">
              <a:solidFill>
                <a:srgbClr val="85604A"/>
              </a:solidFill>
            </a:endParaRPr>
          </a:p>
          <a:p>
            <a:pPr lvl="0">
              <a:defRPr sz="1800">
                <a:solidFill>
                  <a:srgbClr val="000000"/>
                </a:solidFill>
              </a:defRPr>
            </a:pPr>
            <a:endParaRPr sz="2400">
              <a:solidFill>
                <a:srgbClr val="85604A"/>
              </a:solidFill>
            </a:endParaRPr>
          </a:p>
          <a:p>
            <a:pPr lvl="0">
              <a:defRPr sz="1800">
                <a:solidFill>
                  <a:srgbClr val="000000"/>
                </a:solidFill>
              </a:defRPr>
            </a:pPr>
            <a:r>
              <a:rPr i="1" sz="2400">
                <a:solidFill>
                  <a:srgbClr val="85604A"/>
                </a:solidFill>
              </a:rPr>
              <a:t>- 3M IT Lab Collaboration Manager, M. Westerham </a:t>
            </a:r>
            <a:endParaRPr i="1" sz="2400">
              <a:solidFill>
                <a:srgbClr val="85604A"/>
              </a:solidFill>
            </a:endParaRPr>
          </a:p>
        </p:txBody>
      </p:sp>
      <p:pic>
        <p:nvPicPr>
          <p:cNvPr id="106" name=""/>
          <p:cNvPicPr/>
          <p:nvPr/>
        </p:nvPicPr>
        <p:blipFill>
          <a:blip r:embed="rId2">
            <a:extLst/>
          </a:blip>
          <a:stretch>
            <a:fillRect/>
          </a:stretch>
        </p:blipFill>
        <p:spPr>
          <a:xfrm>
            <a:off x="4635500" y="749300"/>
            <a:ext cx="3162301" cy="3162301"/>
          </a:xfrm>
          <a:prstGeom prst="rect">
            <a:avLst/>
          </a:prstGeom>
          <a:effectLst>
            <a:outerShdw sx="100000" sy="100000" kx="0" ky="0" algn="b" rotWithShape="0" blurRad="127000" dist="190500" dir="2700000">
              <a:srgbClr val="000000">
                <a:alpha val="75000"/>
              </a:srgbClr>
            </a:outerShdw>
          </a:effectLst>
        </p:spPr>
      </p:pic>
      <p:pic>
        <p:nvPicPr>
          <p:cNvPr id="107" name="3MDS106_Mark2Short.mov"/>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525660" y="460375"/>
            <a:ext cx="1651001" cy="838200"/>
          </a:xfrm>
          <a:prstGeom prst="rect">
            <a:avLst/>
          </a:prstGeom>
        </p:spPr>
      </p:pic>
    </p:spTree>
  </p:cSld>
  <p:clrMapOvr>
    <a:masterClrMapping/>
  </p:clrMapOvr>
  <p:transition spd="slow" advClick="0" advTm="40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10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0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xfrm>
            <a:off x="1027509" y="5397500"/>
            <a:ext cx="10949782" cy="3556000"/>
          </a:xfrm>
          <a:prstGeom prst="rect">
            <a:avLst/>
          </a:prstGeom>
        </p:spPr>
        <p:txBody>
          <a:bodyPr/>
          <a:lstStyle/>
          <a:p>
            <a:pPr lvl="0">
              <a:defRPr sz="1800">
                <a:solidFill>
                  <a:srgbClr val="000000"/>
                </a:solidFill>
              </a:defRPr>
            </a:pPr>
            <a:r>
              <a:rPr b="1" sz="2800">
                <a:solidFill>
                  <a:srgbClr val="85604A"/>
                </a:solidFill>
              </a:rPr>
              <a:t>Know what it is that you love doing in the whole of your life, pursue it with gusto and always assume that, no matter what it is, you can build a bridge from it to your work domain. The question to ask yourself starts with 'How can I…' and not with 'If…' </a:t>
            </a:r>
            <a:endParaRPr b="1" sz="2800">
              <a:solidFill>
                <a:srgbClr val="85604A"/>
              </a:solidFill>
            </a:endParaRPr>
          </a:p>
          <a:p>
            <a:pPr lvl="0">
              <a:defRPr sz="1800">
                <a:solidFill>
                  <a:srgbClr val="000000"/>
                </a:solidFill>
              </a:defRPr>
            </a:pPr>
            <a:r>
              <a:rPr i="1" sz="2800">
                <a:solidFill>
                  <a:srgbClr val="85604A"/>
                </a:solidFill>
              </a:rPr>
              <a:t>-Mariana Funes</a:t>
            </a:r>
            <a:endParaRPr i="1" sz="2800">
              <a:solidFill>
                <a:srgbClr val="85604A"/>
              </a:solidFill>
            </a:endParaRPr>
          </a:p>
        </p:txBody>
      </p:sp>
      <p:pic>
        <p:nvPicPr>
          <p:cNvPr id="110" name="MarianaFunes_BookCover_FadeLiz_2.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84868" y="762000"/>
            <a:ext cx="4835064" cy="4648200"/>
          </a:xfrm>
          <a:prstGeom prst="rect">
            <a:avLst/>
          </a:prstGeom>
        </p:spPr>
      </p:pic>
      <p:sp>
        <p:nvSpPr>
          <p:cNvPr id="111" name="Shape 111"/>
          <p:cNvSpPr/>
          <p:nvPr/>
        </p:nvSpPr>
        <p:spPr>
          <a:xfrm>
            <a:off x="4191000" y="8242300"/>
            <a:ext cx="46228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GIF created by R.L. Lockridge with permission from M. Funes</a:t>
            </a:r>
          </a:p>
        </p:txBody>
      </p:sp>
    </p:spTree>
  </p:cSld>
  <p:clrMapOvr>
    <a:masterClrMapping/>
  </p:clrMapOvr>
  <p:transition spd="slow" advClick="0" advTm="15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3500" fill="hold"/>
                                        <p:tgtEl>
                                          <p:spTgt spid="11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xfrm>
            <a:off x="1104900" y="4724400"/>
            <a:ext cx="10795000" cy="3556000"/>
          </a:xfrm>
          <a:prstGeom prst="rect">
            <a:avLst/>
          </a:prstGeom>
        </p:spPr>
        <p:txBody>
          <a:bodyPr/>
          <a:lstStyle/>
          <a:p>
            <a:pPr lvl="0">
              <a:defRPr sz="1800">
                <a:solidFill>
                  <a:srgbClr val="000000"/>
                </a:solidFill>
              </a:defRPr>
            </a:pPr>
            <a:r>
              <a:rPr b="1" sz="2800">
                <a:solidFill>
                  <a:srgbClr val="85604A"/>
                </a:solidFill>
              </a:rPr>
              <a:t>The 15 percent rule is unique to 3M. Most of the inventions that 3M depends upon today came out of that kind of individual initiative…You don’t make a difference by just following orders.  </a:t>
            </a:r>
            <a:endParaRPr b="1" sz="2800">
              <a:solidFill>
                <a:srgbClr val="85604A"/>
              </a:solidFill>
            </a:endParaRPr>
          </a:p>
          <a:p>
            <a:pPr lvl="0">
              <a:defRPr sz="1800">
                <a:solidFill>
                  <a:srgbClr val="000000"/>
                </a:solidFill>
              </a:defRPr>
            </a:pPr>
            <a:endParaRPr sz="2800">
              <a:solidFill>
                <a:srgbClr val="85604A"/>
              </a:solidFill>
            </a:endParaRPr>
          </a:p>
          <a:p>
            <a:pPr lvl="0">
              <a:defRPr sz="1800">
                <a:solidFill>
                  <a:srgbClr val="000000"/>
                </a:solidFill>
              </a:defRPr>
            </a:pPr>
            <a:r>
              <a:rPr i="1" sz="2800">
                <a:solidFill>
                  <a:srgbClr val="85604A"/>
                </a:solidFill>
              </a:rPr>
              <a:t>-Bill Coyne, retired 3M Senior VP of R&amp;D</a:t>
            </a:r>
          </a:p>
        </p:txBody>
      </p:sp>
      <p:pic>
        <p:nvPicPr>
          <p:cNvPr id="114" name=""/>
          <p:cNvPicPr/>
          <p:nvPr/>
        </p:nvPicPr>
        <p:blipFill>
          <a:blip r:embed="rId2">
            <a:extLst/>
          </a:blip>
          <a:stretch>
            <a:fillRect/>
          </a:stretch>
        </p:blipFill>
        <p:spPr>
          <a:xfrm>
            <a:off x="4160027" y="1473200"/>
            <a:ext cx="4684745" cy="3060701"/>
          </a:xfrm>
          <a:prstGeom prst="rect">
            <a:avLst/>
          </a:prstGeom>
          <a:effectLst>
            <a:outerShdw sx="100000" sy="100000" kx="0" ky="0" algn="b" rotWithShape="0" blurRad="127000" dist="127000" dir="2700000">
              <a:srgbClr val="000000">
                <a:alpha val="75000"/>
              </a:srgbClr>
            </a:outerShdw>
          </a:effectLst>
        </p:spPr>
      </p:pic>
      <p:sp>
        <p:nvSpPr>
          <p:cNvPr id="115" name="Shape 115"/>
          <p:cNvSpPr/>
          <p:nvPr/>
        </p:nvSpPr>
        <p:spPr>
          <a:xfrm>
            <a:off x="4108450" y="8470900"/>
            <a:ext cx="4787900"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Image by R.L. Lockridge</a:t>
            </a:r>
          </a:p>
        </p:txBody>
      </p:sp>
    </p:spTree>
  </p:cSld>
  <p:clrMapOvr>
    <a:masterClrMapping/>
  </p:clrMapOvr>
  <p:transition spd="slow" advClick="0" advTm="10000">
    <p:push dir="l"/>
  </p:transition>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7" name="Shape 117"/>
          <p:cNvSpPr/>
          <p:nvPr>
            <p:ph type="title"/>
          </p:nvPr>
        </p:nvSpPr>
        <p:spPr>
          <a:xfrm>
            <a:off x="1104900" y="5727700"/>
            <a:ext cx="10795000" cy="3556000"/>
          </a:xfrm>
          <a:prstGeom prst="rect">
            <a:avLst/>
          </a:prstGeom>
        </p:spPr>
        <p:txBody>
          <a:bodyPr/>
          <a:lstStyle/>
          <a:p>
            <a:pPr lvl="0">
              <a:defRPr sz="1800">
                <a:solidFill>
                  <a:srgbClr val="000000"/>
                </a:solidFill>
              </a:defRPr>
            </a:pPr>
            <a:r>
              <a:rPr b="1" sz="2800">
                <a:solidFill>
                  <a:srgbClr val="85604A"/>
                </a:solidFill>
              </a:rPr>
              <a:t>Encourage experimental doodling. If you put fences around people, you get sheep. Give people the room they need. </a:t>
            </a:r>
            <a:endParaRPr b="1" sz="2800">
              <a:solidFill>
                <a:srgbClr val="85604A"/>
              </a:solidFill>
            </a:endParaRPr>
          </a:p>
          <a:p>
            <a:pPr lvl="0">
              <a:defRPr sz="1800">
                <a:solidFill>
                  <a:srgbClr val="000000"/>
                </a:solidFill>
              </a:defRPr>
            </a:pPr>
            <a:endParaRPr sz="2800">
              <a:solidFill>
                <a:srgbClr val="85604A"/>
              </a:solidFill>
            </a:endParaRPr>
          </a:p>
          <a:p>
            <a:pPr lvl="0" marL="24384" marR="1177290">
              <a:spcBef>
                <a:spcPts val="600"/>
              </a:spcBef>
              <a:defRPr sz="1800">
                <a:solidFill>
                  <a:srgbClr val="000000"/>
                </a:solidFill>
              </a:defRPr>
            </a:pPr>
            <a:r>
              <a:rPr i="1" sz="2800">
                <a:solidFill>
                  <a:srgbClr val="85604A"/>
                </a:solidFill>
              </a:rPr>
              <a:t>- William L. McKnight: 3M Chairman of the Board 1949-1966 </a:t>
            </a:r>
          </a:p>
        </p:txBody>
      </p:sp>
      <p:sp>
        <p:nvSpPr>
          <p:cNvPr id="118" name="Shape 118"/>
          <p:cNvSpPr/>
          <p:nvPr/>
        </p:nvSpPr>
        <p:spPr>
          <a:xfrm>
            <a:off x="1598745" y="8731250"/>
            <a:ext cx="93472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40000"/>
              </a:lnSpc>
              <a:defRPr sz="1800">
                <a:latin typeface="Courier"/>
                <a:ea typeface="Courier"/>
                <a:cs typeface="Courier"/>
                <a:sym typeface="Courier"/>
              </a:defRPr>
            </a:lvl1pPr>
          </a:lstStyle>
          <a:p>
            <a:pPr lvl="0">
              <a:defRPr>
                <a:solidFill>
                  <a:srgbClr val="000000"/>
                </a:solidFill>
              </a:defRPr>
            </a:pPr>
            <a:r>
              <a:rPr>
                <a:solidFill>
                  <a:srgbClr val="625B48"/>
                </a:solidFill>
              </a:rPr>
              <a:t>Doodle by Giulia Forsythe </a:t>
            </a:r>
          </a:p>
        </p:txBody>
      </p:sp>
      <p:grpSp>
        <p:nvGrpSpPr>
          <p:cNvPr id="121" name="Group 121"/>
          <p:cNvGrpSpPr/>
          <p:nvPr/>
        </p:nvGrpSpPr>
        <p:grpSpPr>
          <a:xfrm>
            <a:off x="2864897" y="757390"/>
            <a:ext cx="7275006" cy="5640404"/>
            <a:chOff x="-165100" y="-114300"/>
            <a:chExt cx="7275004" cy="5640403"/>
          </a:xfrm>
        </p:grpSpPr>
        <p:pic>
          <p:nvPicPr>
            <p:cNvPr id="120" name="oer3mds106-spellcheck.png"/>
            <p:cNvPicPr/>
            <p:nvPr/>
          </p:nvPicPr>
          <p:blipFill>
            <a:blip r:embed="rId2">
              <a:extLst/>
            </a:blip>
            <a:stretch>
              <a:fillRect/>
            </a:stretch>
          </p:blipFill>
          <p:spPr>
            <a:xfrm>
              <a:off x="0" y="0"/>
              <a:ext cx="6944805" cy="5208604"/>
            </a:xfrm>
            <a:prstGeom prst="rect">
              <a:avLst/>
            </a:prstGeom>
            <a:ln>
              <a:noFill/>
            </a:ln>
            <a:effectLst/>
          </p:spPr>
        </p:pic>
        <p:pic>
          <p:nvPicPr>
            <p:cNvPr id="119" name=""/>
            <p:cNvPicPr/>
            <p:nvPr/>
          </p:nvPicPr>
          <p:blipFill>
            <a:blip r:embed="rId3">
              <a:extLst/>
            </a:blip>
            <a:stretch>
              <a:fillRect/>
            </a:stretch>
          </p:blipFill>
          <p:spPr>
            <a:xfrm>
              <a:off x="-165100" y="-114300"/>
              <a:ext cx="7275005" cy="5640404"/>
            </a:xfrm>
            <a:prstGeom prst="rect">
              <a:avLst/>
            </a:prstGeom>
            <a:effectLst/>
          </p:spPr>
        </p:pic>
      </p:grpSp>
    </p:spTree>
  </p:cSld>
  <p:clrMapOvr>
    <a:masterClrMapping/>
  </p:clrMapOvr>
  <p:transition spd="slow" advClick="0" advTm="10000">
    <p:push dir="l"/>
  </p:transition>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3" name=""/>
          <p:cNvPicPr/>
          <p:nvPr/>
        </p:nvPicPr>
        <p:blipFill>
          <a:blip r:embed="rId2">
            <a:extLst/>
          </a:blip>
          <a:stretch>
            <a:fillRect/>
          </a:stretch>
        </p:blipFill>
        <p:spPr>
          <a:xfrm>
            <a:off x="241300" y="7472114"/>
            <a:ext cx="12479100" cy="2035016"/>
          </a:xfrm>
          <a:prstGeom prst="rect">
            <a:avLst/>
          </a:prstGeom>
        </p:spPr>
      </p:pic>
      <p:sp>
        <p:nvSpPr>
          <p:cNvPr id="124" name="Shape 124"/>
          <p:cNvSpPr/>
          <p:nvPr/>
        </p:nvSpPr>
        <p:spPr>
          <a:xfrm>
            <a:off x="2698105" y="8376512"/>
            <a:ext cx="8040390"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lvl="0">
              <a:defRPr sz="1800">
                <a:solidFill>
                  <a:srgbClr val="000000"/>
                </a:solidFill>
              </a:defRPr>
            </a:pPr>
            <a:r>
              <a:rPr sz="1600">
                <a:solidFill>
                  <a:srgbClr val="625B48"/>
                </a:solidFill>
                <a:latin typeface="Courier"/>
                <a:ea typeface="Courier"/>
                <a:cs typeface="Courier"/>
                <a:sym typeface="Courier"/>
              </a:rPr>
              <a:t>Image modified from: </a:t>
            </a:r>
            <a:r>
              <a:rPr sz="1600" u="sng">
                <a:solidFill>
                  <a:srgbClr val="625B48"/>
                </a:solidFill>
                <a:latin typeface="Courier"/>
                <a:ea typeface="Courier"/>
                <a:cs typeface="Courier"/>
                <a:sym typeface="Courier"/>
                <a:hlinkClick r:id="rId3" invalidUrl="" action="" tgtFrame="" tooltip="" history="1" highlightClick="0" endSnd="0"/>
              </a:rPr>
              <a:t>http://wall.alphacoders.com/big.php?i=204775</a:t>
            </a:r>
          </a:p>
        </p:txBody>
      </p:sp>
      <p:sp>
        <p:nvSpPr>
          <p:cNvPr id="125" name="Shape 125"/>
          <p:cNvSpPr/>
          <p:nvPr/>
        </p:nvSpPr>
        <p:spPr>
          <a:xfrm>
            <a:off x="3612653" y="8871812"/>
            <a:ext cx="621129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600">
                <a:latin typeface="Courier"/>
                <a:ea typeface="Courier"/>
                <a:cs typeface="Courier"/>
                <a:sym typeface="Courier"/>
              </a:defRPr>
            </a:lvl1pPr>
          </a:lstStyle>
          <a:p>
            <a:pPr lvl="0">
              <a:defRPr sz="1800">
                <a:solidFill>
                  <a:srgbClr val="000000"/>
                </a:solidFill>
              </a:defRPr>
            </a:pPr>
            <a:r>
              <a:rPr sz="1600">
                <a:solidFill>
                  <a:srgbClr val="625B48"/>
                </a:solidFill>
              </a:rPr>
              <a:t>Soundtrack: Peter Gunn Theme by The Blues Brothers</a:t>
            </a:r>
          </a:p>
        </p:txBody>
      </p:sp>
      <p:grpSp>
        <p:nvGrpSpPr>
          <p:cNvPr id="128" name="Group 128"/>
          <p:cNvGrpSpPr/>
          <p:nvPr/>
        </p:nvGrpSpPr>
        <p:grpSpPr>
          <a:xfrm>
            <a:off x="325874" y="273645"/>
            <a:ext cx="12353052" cy="7720658"/>
            <a:chOff x="0" y="0"/>
            <a:chExt cx="12353050" cy="7720657"/>
          </a:xfrm>
        </p:grpSpPr>
        <p:pic>
          <p:nvPicPr>
            <p:cNvPr id="127" name="mission-of-open2.jpg"/>
            <p:cNvPicPr/>
            <p:nvPr/>
          </p:nvPicPr>
          <p:blipFill>
            <a:blip r:embed="rId4">
              <a:extLst/>
            </a:blip>
            <a:stretch>
              <a:fillRect/>
            </a:stretch>
          </p:blipFill>
          <p:spPr>
            <a:xfrm>
              <a:off x="0" y="0"/>
              <a:ext cx="12353051" cy="7720658"/>
            </a:xfrm>
            <a:prstGeom prst="rect">
              <a:avLst/>
            </a:prstGeom>
            <a:ln>
              <a:noFill/>
            </a:ln>
            <a:effectLst/>
          </p:spPr>
        </p:pic>
        <p:pic>
          <p:nvPicPr>
            <p:cNvPr id="126" name=""/>
            <p:cNvPicPr/>
            <p:nvPr/>
          </p:nvPicPr>
          <p:blipFill>
            <a:blip r:embed="rId5">
              <a:extLst/>
            </a:blip>
            <a:stretch>
              <a:fillRect/>
            </a:stretch>
          </p:blipFill>
          <p:spPr>
            <a:xfrm>
              <a:off x="0" y="0"/>
              <a:ext cx="12353051" cy="7720658"/>
            </a:xfrm>
            <a:prstGeom prst="rect">
              <a:avLst/>
            </a:prstGeom>
            <a:effectLst/>
          </p:spPr>
        </p:pic>
      </p:grpSp>
    </p:spTree>
  </p:cSld>
  <p:clrMapOvr>
    <a:masterClrMapping/>
  </p:clrMapOvr>
  <p:transition spd="slow" advClick="0" advTm="4000">
    <p:push dir="l"/>
  </p:transition>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 name=""/>
          <p:cNvPicPr/>
          <p:nvPr/>
        </p:nvPicPr>
        <p:blipFill>
          <a:blip r:embed="rId2">
            <a:extLst/>
          </a:blip>
          <a:stretch>
            <a:fillRect/>
          </a:stretch>
        </p:blipFill>
        <p:spPr>
          <a:xfrm>
            <a:off x="3853920" y="990600"/>
            <a:ext cx="5296960" cy="4292600"/>
          </a:xfrm>
          <a:prstGeom prst="rect">
            <a:avLst/>
          </a:prstGeom>
          <a:effectLst>
            <a:outerShdw sx="100000" sy="100000" kx="0" ky="0" algn="b" rotWithShape="0" blurRad="127000" dist="190500" dir="2700000">
              <a:srgbClr val="000000">
                <a:alpha val="75000"/>
              </a:srgbClr>
            </a:outerShdw>
          </a:effectLst>
        </p:spPr>
      </p:pic>
      <p:sp>
        <p:nvSpPr>
          <p:cNvPr id="41" name="Shape 41"/>
          <p:cNvSpPr/>
          <p:nvPr/>
        </p:nvSpPr>
        <p:spPr>
          <a:xfrm>
            <a:off x="2114550" y="5365750"/>
            <a:ext cx="8775700" cy="27847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0">
              <a:spcBef>
                <a:spcPts val="900"/>
              </a:spcBef>
              <a:defRPr sz="1800">
                <a:solidFill>
                  <a:srgbClr val="000000"/>
                </a:solidFill>
              </a:defRPr>
            </a:pPr>
            <a:r>
              <a:rPr sz="2800">
                <a:solidFill>
                  <a:srgbClr val="945200"/>
                </a:solidFill>
              </a:rPr>
              <a:t>April 28-29, 2014</a:t>
            </a:r>
            <a:endParaRPr sz="2800">
              <a:solidFill>
                <a:srgbClr val="945200"/>
              </a:solidFill>
            </a:endParaRPr>
          </a:p>
          <a:p>
            <a:pPr lvl="1" indent="0">
              <a:spcBef>
                <a:spcPts val="900"/>
              </a:spcBef>
              <a:defRPr sz="1800">
                <a:solidFill>
                  <a:srgbClr val="000000"/>
                </a:solidFill>
              </a:defRPr>
            </a:pPr>
            <a:r>
              <a:rPr sz="2800">
                <a:solidFill>
                  <a:srgbClr val="945200"/>
                </a:solidFill>
              </a:rPr>
              <a:t>In Proceedings of OER14 </a:t>
            </a:r>
            <a:endParaRPr sz="2800">
              <a:solidFill>
                <a:srgbClr val="945200"/>
              </a:solidFill>
            </a:endParaRPr>
          </a:p>
          <a:p>
            <a:pPr lvl="1" indent="0">
              <a:spcBef>
                <a:spcPts val="900"/>
              </a:spcBef>
              <a:defRPr sz="1800">
                <a:solidFill>
                  <a:srgbClr val="000000"/>
                </a:solidFill>
              </a:defRPr>
            </a:pPr>
            <a:r>
              <a:rPr i="1" sz="2800">
                <a:solidFill>
                  <a:srgbClr val="945200"/>
                </a:solidFill>
              </a:rPr>
              <a:t>Building Communities of Open Practice.</a:t>
            </a:r>
            <a:endParaRPr i="1" sz="2800">
              <a:solidFill>
                <a:srgbClr val="945200"/>
              </a:solidFill>
            </a:endParaRPr>
          </a:p>
          <a:p>
            <a:pPr lvl="1" indent="0">
              <a:spcBef>
                <a:spcPts val="900"/>
              </a:spcBef>
              <a:defRPr sz="1800">
                <a:solidFill>
                  <a:srgbClr val="000000"/>
                </a:solidFill>
              </a:defRPr>
            </a:pPr>
            <a:r>
              <a:rPr sz="2800">
                <a:solidFill>
                  <a:srgbClr val="945200"/>
                </a:solidFill>
              </a:rPr>
              <a:t> Newcastle upon Tyne, England.</a:t>
            </a:r>
            <a:endParaRPr sz="2800">
              <a:solidFill>
                <a:srgbClr val="945200"/>
              </a:solidFill>
            </a:endParaRPr>
          </a:p>
          <a:p>
            <a:pPr lvl="1" indent="0">
              <a:spcBef>
                <a:spcPts val="900"/>
              </a:spcBef>
              <a:defRPr sz="1800">
                <a:solidFill>
                  <a:srgbClr val="000000"/>
                </a:solidFill>
              </a:defRPr>
            </a:pPr>
            <a:r>
              <a:rPr b="1" sz="2800">
                <a:solidFill>
                  <a:srgbClr val="945200"/>
                </a:solidFill>
              </a:rPr>
              <a:t>R. Lockridge,  A. Levine &amp; M. Funes</a:t>
            </a:r>
          </a:p>
        </p:txBody>
      </p:sp>
      <p:sp>
        <p:nvSpPr>
          <p:cNvPr id="42" name="Shape 42"/>
          <p:cNvSpPr/>
          <p:nvPr/>
        </p:nvSpPr>
        <p:spPr>
          <a:xfrm>
            <a:off x="3587253" y="8744812"/>
            <a:ext cx="6211293"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1600">
                <a:latin typeface="Courier"/>
                <a:ea typeface="Courier"/>
                <a:cs typeface="Courier"/>
                <a:sym typeface="Courier"/>
              </a:defRPr>
            </a:lvl1pPr>
          </a:lstStyle>
          <a:p>
            <a:pPr lvl="0">
              <a:defRPr sz="1800">
                <a:solidFill>
                  <a:srgbClr val="000000"/>
                </a:solidFill>
              </a:defRPr>
            </a:pPr>
            <a:r>
              <a:rPr sz="1600">
                <a:solidFill>
                  <a:srgbClr val="625B48"/>
                </a:solidFill>
              </a:rPr>
              <a:t>Soundtrack: Peter Gunn Theme by The Blues Brothers</a:t>
            </a:r>
          </a:p>
        </p:txBody>
      </p:sp>
    </p:spTree>
  </p:cSld>
  <p:clrMapOvr>
    <a:masterClrMapping/>
  </p:clrMapOvr>
  <p:transition spd="slow" advClick="0" advTm="10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6" presetID="23" grpId="1" fill="hold">
                                  <p:stCondLst>
                                    <p:cond delay="0"/>
                                  </p:stCondLst>
                                  <p:iterate type="el" backwards="0">
                                    <p:tmAbs val="0"/>
                                  </p:iterate>
                                  <p:childTnLst>
                                    <p:set>
                                      <p:cBhvr>
                                        <p:cTn id="6" fill="hold"/>
                                        <p:tgtEl>
                                          <p:spTgt spid="40"/>
                                        </p:tgtEl>
                                        <p:attrNameLst>
                                          <p:attrName>style.visibility</p:attrName>
                                        </p:attrNameLst>
                                      </p:cBhvr>
                                      <p:to>
                                        <p:strVal val="visible"/>
                                      </p:to>
                                    </p:set>
                                    <p:anim calcmode="lin" valueType="num">
                                      <p:cBhvr>
                                        <p:cTn id="7" dur="2000" fill="hold"/>
                                        <p:tgtEl>
                                          <p:spTgt spid="40"/>
                                        </p:tgtEl>
                                        <p:attrNameLst>
                                          <p:attrName>ppt_w</p:attrName>
                                        </p:attrNameLst>
                                      </p:cBhvr>
                                      <p:tavLst>
                                        <p:tav tm="0">
                                          <p:val>
                                            <p:fltVal val="0"/>
                                          </p:val>
                                        </p:tav>
                                        <p:tav tm="100000">
                                          <p:val>
                                            <p:strVal val="#ppt_w"/>
                                          </p:val>
                                        </p:tav>
                                      </p:tavLst>
                                    </p:anim>
                                    <p:anim calcmode="lin" valueType="num">
                                      <p:cBhvr>
                                        <p:cTn id="8" dur="2000" fill="hold"/>
                                        <p:tgtEl>
                                          <p:spTgt spid="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 name=""/>
          <p:cNvPicPr/>
          <p:nvPr/>
        </p:nvPicPr>
        <p:blipFill>
          <a:blip r:embed="rId2">
            <a:extLst/>
          </a:blip>
          <a:stretch>
            <a:fillRect/>
          </a:stretch>
        </p:blipFill>
        <p:spPr>
          <a:xfrm>
            <a:off x="608012" y="471884"/>
            <a:ext cx="11788776" cy="8809832"/>
          </a:xfrm>
          <a:prstGeom prst="rect">
            <a:avLst/>
          </a:prstGeom>
        </p:spPr>
      </p:pic>
      <p:sp>
        <p:nvSpPr>
          <p:cNvPr id="45" name="Shape 45"/>
          <p:cNvSpPr/>
          <p:nvPr/>
        </p:nvSpPr>
        <p:spPr>
          <a:xfrm>
            <a:off x="1828800" y="8832850"/>
            <a:ext cx="9347200"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40000"/>
              </a:lnSpc>
              <a:defRPr sz="1800">
                <a:latin typeface="Courier"/>
                <a:ea typeface="Courier"/>
                <a:cs typeface="Courier"/>
                <a:sym typeface="Courier"/>
              </a:defRPr>
            </a:lvl1pPr>
          </a:lstStyle>
          <a:p>
            <a:pPr lvl="0">
              <a:defRPr>
                <a:solidFill>
                  <a:srgbClr val="000000"/>
                </a:solidFill>
              </a:defRPr>
            </a:pPr>
            <a:r>
              <a:rPr>
                <a:solidFill>
                  <a:srgbClr val="625B48"/>
                </a:solidFill>
              </a:rPr>
              <a:t>Doodle by Giulia Forsythe </a:t>
            </a:r>
          </a:p>
        </p:txBody>
      </p:sp>
    </p:spTree>
  </p:cSld>
  <p:clrMapOvr>
    <a:masterClrMapping/>
  </p:clrMapOvr>
  <p:transition spd="slow" advClick="0" advTm="15000">
    <p:push dir="l"/>
  </p:transition>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ph type="title"/>
          </p:nvPr>
        </p:nvSpPr>
        <p:spPr>
          <a:xfrm>
            <a:off x="1104900" y="4192785"/>
            <a:ext cx="10795000" cy="4403330"/>
          </a:xfrm>
          <a:prstGeom prst="rect">
            <a:avLst/>
          </a:prstGeom>
        </p:spPr>
        <p:txBody>
          <a:bodyPr/>
          <a:lstStyle/>
          <a:p>
            <a:pPr lvl="0" defTabSz="531622">
              <a:defRPr sz="1800">
                <a:solidFill>
                  <a:srgbClr val="000000"/>
                </a:solidFill>
              </a:defRPr>
            </a:pPr>
            <a:r>
              <a:rPr b="1" sz="2548">
                <a:solidFill>
                  <a:srgbClr val="85604A"/>
                </a:solidFill>
              </a:rPr>
              <a:t>Want to have some fun improving your 3M digital communication &amp; collaboration skills? This is your invitation to join me in creating our first 3M DS106 Salon. Where we’ll develop our digital presence and learn the power and responsibilities that come with good digital citizenship – more important than ever as our digital lives blur between private, public, professional, and proprietary. </a:t>
            </a:r>
            <a:endParaRPr b="1" sz="2548">
              <a:solidFill>
                <a:srgbClr val="85604A"/>
              </a:solidFill>
            </a:endParaRPr>
          </a:p>
          <a:p>
            <a:pPr lvl="0" defTabSz="531622">
              <a:defRPr sz="1800">
                <a:solidFill>
                  <a:srgbClr val="000000"/>
                </a:solidFill>
              </a:defRPr>
            </a:pPr>
            <a:endParaRPr b="1" sz="2548">
              <a:solidFill>
                <a:srgbClr val="85604A"/>
              </a:solidFill>
            </a:endParaRPr>
          </a:p>
          <a:p>
            <a:pPr lvl="0" defTabSz="531622">
              <a:defRPr sz="1800">
                <a:solidFill>
                  <a:srgbClr val="000000"/>
                </a:solidFill>
              </a:defRPr>
            </a:pPr>
            <a:r>
              <a:rPr b="1" sz="2548">
                <a:solidFill>
                  <a:srgbClr val="85604A"/>
                </a:solidFill>
              </a:rPr>
              <a:t>The goal isn’t just to learn the technology.  It is to do something much larger by using these tools as resources to improve our positive impact and effectiveness inside and outside of 3M. </a:t>
            </a:r>
          </a:p>
        </p:txBody>
      </p:sp>
      <p:sp>
        <p:nvSpPr>
          <p:cNvPr id="48" name="Shape 48"/>
          <p:cNvSpPr/>
          <p:nvPr/>
        </p:nvSpPr>
        <p:spPr>
          <a:xfrm>
            <a:off x="2146175" y="508000"/>
            <a:ext cx="9559876"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78864" marR="1177290">
              <a:spcBef>
                <a:spcPts val="600"/>
              </a:spcBef>
              <a:defRPr b="1"/>
            </a:lvl1pPr>
          </a:lstStyle>
          <a:p>
            <a:pPr lvl="0">
              <a:defRPr b="0" sz="1800">
                <a:solidFill>
                  <a:srgbClr val="000000"/>
                </a:solidFill>
              </a:defRPr>
            </a:pPr>
            <a:r>
              <a:rPr b="1" sz="4000">
                <a:solidFill>
                  <a:srgbClr val="625B48"/>
                </a:solidFill>
              </a:rPr>
              <a:t>Invitation to Join 3M-DS106</a:t>
            </a:r>
          </a:p>
        </p:txBody>
      </p:sp>
      <p:pic>
        <p:nvPicPr>
          <p:cNvPr id="49" name="DS106 walkers small.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659840" y="1262060"/>
            <a:ext cx="3685120" cy="2763840"/>
          </a:xfrm>
          <a:prstGeom prst="rect">
            <a:avLst/>
          </a:prstGeom>
        </p:spPr>
      </p:pic>
      <p:sp>
        <p:nvSpPr>
          <p:cNvPr id="50" name="Shape 50"/>
          <p:cNvSpPr/>
          <p:nvPr/>
        </p:nvSpPr>
        <p:spPr>
          <a:xfrm>
            <a:off x="2146300" y="8763000"/>
            <a:ext cx="87122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Image by 3M-DS106 Participants Bill Dower &amp; Rochelle Lockridge</a:t>
            </a:r>
          </a:p>
        </p:txBody>
      </p:sp>
    </p:spTree>
  </p:cSld>
  <p:clrMapOvr>
    <a:masterClrMapping/>
  </p:clrMapOvr>
  <p:transition spd="slow" advClick="0" advTm="15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1048" fill="hold"/>
                                        <p:tgtEl>
                                          <p:spTgt spid="4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 name="Shape 52"/>
          <p:cNvSpPr/>
          <p:nvPr>
            <p:ph type="title"/>
          </p:nvPr>
        </p:nvSpPr>
        <p:spPr>
          <a:xfrm>
            <a:off x="1104900" y="4629150"/>
            <a:ext cx="10795000" cy="3556000"/>
          </a:xfrm>
          <a:prstGeom prst="rect">
            <a:avLst/>
          </a:prstGeom>
        </p:spPr>
        <p:txBody>
          <a:bodyPr/>
          <a:lstStyle/>
          <a:p>
            <a:pPr lvl="0">
              <a:defRPr sz="1800">
                <a:solidFill>
                  <a:srgbClr val="000000"/>
                </a:solidFill>
              </a:defRPr>
            </a:pPr>
            <a:r>
              <a:rPr b="1" sz="2800">
                <a:solidFill>
                  <a:srgbClr val="85604A"/>
                </a:solidFill>
              </a:rPr>
              <a:t>But it wasn’t until I became immersed in the Headless Course that I understood how imagination powers our views of technology, and if nothing else, DS106 reminds us that the agency of creation rests with us, not our machines. We are the ones telling stories to make sense of the world. </a:t>
            </a:r>
            <a:endParaRPr b="1" sz="2800">
              <a:solidFill>
                <a:srgbClr val="85604A"/>
              </a:solidFill>
            </a:endParaRPr>
          </a:p>
          <a:p>
            <a:pPr lvl="0">
              <a:defRPr sz="1800">
                <a:solidFill>
                  <a:srgbClr val="000000"/>
                </a:solidFill>
              </a:defRPr>
            </a:pPr>
            <a:endParaRPr sz="2800">
              <a:solidFill>
                <a:srgbClr val="85604A"/>
              </a:solidFill>
            </a:endParaRPr>
          </a:p>
          <a:p>
            <a:pPr lvl="0">
              <a:defRPr sz="1800">
                <a:solidFill>
                  <a:srgbClr val="000000"/>
                </a:solidFill>
              </a:defRPr>
            </a:pPr>
            <a:r>
              <a:rPr i="1" sz="2800">
                <a:solidFill>
                  <a:srgbClr val="85604A"/>
                </a:solidFill>
              </a:rPr>
              <a:t>-DS106 Open Participant Kevin Hodgson</a:t>
            </a:r>
          </a:p>
        </p:txBody>
      </p:sp>
      <p:pic>
        <p:nvPicPr>
          <p:cNvPr id="53" name="HCHeadlessGIF.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305299" y="742238"/>
            <a:ext cx="3644901" cy="3601162"/>
          </a:xfrm>
          <a:prstGeom prst="rect">
            <a:avLst/>
          </a:prstGeom>
        </p:spPr>
      </p:pic>
      <p:sp>
        <p:nvSpPr>
          <p:cNvPr id="54" name="Shape 54"/>
          <p:cNvSpPr/>
          <p:nvPr/>
        </p:nvSpPr>
        <p:spPr>
          <a:xfrm>
            <a:off x="3156074" y="8470900"/>
            <a:ext cx="6692652"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Image by 3M-DS106 Participant Herbert Chiou</a:t>
            </a:r>
          </a:p>
        </p:txBody>
      </p:sp>
      <p:pic>
        <p:nvPicPr>
          <p:cNvPr id="55" name="hack-the-world.mov"/>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16123" y="432097"/>
            <a:ext cx="1651001" cy="838201"/>
          </a:xfrm>
          <a:prstGeom prst="rect">
            <a:avLst/>
          </a:prstGeom>
        </p:spPr>
      </p:pic>
    </p:spTree>
  </p:cSld>
  <p:clrMapOvr>
    <a:masterClrMapping/>
  </p:clrMapOvr>
  <p:transition spd="slow" advClick="0" advTm="36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1000" fill="hold"/>
                                        <p:tgtEl>
                                          <p:spTgt spid="53"/>
                                        </p:tgtEl>
                                      </p:cBhvr>
                                    </p:cmd>
                                  </p:childTnLst>
                                </p:cTn>
                              </p:par>
                            </p:childTnLst>
                          </p:cTn>
                        </p:par>
                        <p:par>
                          <p:cTn id="7" fill="hold">
                            <p:stCondLst>
                              <p:cond delay="1000"/>
                            </p:stCondLst>
                            <p:childTnLst>
                              <p:par>
                                <p:cTn id="8" nodeType="afterEffect" presetClass="mediacall" presetSubtype="0" presetID="1" grpId="2" fill="hold">
                                  <p:stCondLst>
                                    <p:cond delay="0"/>
                                  </p:stCondLst>
                                  <p:childTnLst>
                                    <p:cmd type="call" cmd="playFrom(0.0)">
                                      <p:cBhvr>
                                        <p:cTn id="9" dur="0" fill="hold"/>
                                        <p:tgtEl>
                                          <p:spTgt spid="5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53"/>
                </p:tgtEl>
              </p:cMediaNode>
            </p:video>
            <p:audio isNarration="0">
              <p:cMediaNode mute="0" showWhenStopped="0" numSld="1" vol="100000">
                <p:cTn id="11" fill="hold" display="0">
                  <p:stCondLst>
                    <p:cond delay="indefinite"/>
                  </p:stCondLst>
                </p:cTn>
                <p:tgtEl>
                  <p:spTgt spid="5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title"/>
          </p:nvPr>
        </p:nvSpPr>
        <p:spPr>
          <a:xfrm>
            <a:off x="1104900" y="5612308"/>
            <a:ext cx="10795000" cy="2744292"/>
          </a:xfrm>
          <a:prstGeom prst="rect">
            <a:avLst/>
          </a:prstGeom>
        </p:spPr>
        <p:txBody>
          <a:bodyPr/>
          <a:lstStyle/>
          <a:p>
            <a:pPr lvl="0">
              <a:defRPr sz="1800">
                <a:solidFill>
                  <a:srgbClr val="000000"/>
                </a:solidFill>
              </a:defRPr>
            </a:pPr>
            <a:r>
              <a:rPr b="1" sz="2700">
                <a:solidFill>
                  <a:srgbClr val="85604A"/>
                </a:solidFill>
              </a:rPr>
              <a:t>One of the great things about DS106, in my experience, is having people take what I’ve made and make new things from it—it’s like the ultimate validation, and it’s also like having a conversation with the other person. </a:t>
            </a:r>
            <a:endParaRPr b="1" sz="2700">
              <a:solidFill>
                <a:srgbClr val="85604A"/>
              </a:solidFill>
            </a:endParaRPr>
          </a:p>
          <a:p>
            <a:pPr lvl="0">
              <a:defRPr sz="1800">
                <a:solidFill>
                  <a:srgbClr val="000000"/>
                </a:solidFill>
              </a:defRPr>
            </a:pPr>
            <a:endParaRPr sz="2700">
              <a:solidFill>
                <a:srgbClr val="85604A"/>
              </a:solidFill>
            </a:endParaRPr>
          </a:p>
          <a:p>
            <a:pPr lvl="0">
              <a:defRPr sz="1800">
                <a:solidFill>
                  <a:srgbClr val="000000"/>
                </a:solidFill>
              </a:defRPr>
            </a:pPr>
            <a:r>
              <a:rPr i="1" sz="2700">
                <a:solidFill>
                  <a:srgbClr val="85604A"/>
                </a:solidFill>
              </a:rPr>
              <a:t>-DS106 Open Participant Christina Hendricks</a:t>
            </a:r>
          </a:p>
        </p:txBody>
      </p:sp>
      <p:pic>
        <p:nvPicPr>
          <p:cNvPr id="58" name="Patroness_3M-DS106-1.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811453" y="825500"/>
            <a:ext cx="5370647" cy="4318000"/>
          </a:xfrm>
          <a:prstGeom prst="rect">
            <a:avLst/>
          </a:prstGeom>
        </p:spPr>
      </p:pic>
      <p:sp>
        <p:nvSpPr>
          <p:cNvPr id="59" name="Shape 59"/>
          <p:cNvSpPr/>
          <p:nvPr/>
        </p:nvSpPr>
        <p:spPr>
          <a:xfrm>
            <a:off x="4108450" y="8534400"/>
            <a:ext cx="4787900"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Image Remix by R. Lockridge</a:t>
            </a:r>
          </a:p>
        </p:txBody>
      </p:sp>
      <p:pic>
        <p:nvPicPr>
          <p:cNvPr id="60" name="christina1.mov"/>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378767" y="385365"/>
            <a:ext cx="1651001" cy="838201"/>
          </a:xfrm>
          <a:prstGeom prst="rect">
            <a:avLst/>
          </a:prstGeom>
        </p:spPr>
      </p:pic>
    </p:spTree>
  </p:cSld>
  <p:clrMapOvr>
    <a:masterClrMapping/>
  </p:clrMapOvr>
  <p:transition spd="slow" advClick="0" advTm="17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600" fill="hold"/>
                                        <p:tgtEl>
                                          <p:spTgt spid="58"/>
                                        </p:tgtEl>
                                      </p:cBhvr>
                                    </p:cmd>
                                  </p:childTnLst>
                                </p:cTn>
                              </p:par>
                            </p:childTnLst>
                          </p:cTn>
                        </p:par>
                        <p:par>
                          <p:cTn id="7" fill="hold">
                            <p:stCondLst>
                              <p:cond delay="600"/>
                            </p:stCondLst>
                            <p:childTnLst>
                              <p:par>
                                <p:cTn id="8" nodeType="afterEffect" presetClass="mediacall" presetSubtype="0" presetID="1" grpId="2" fill="hold">
                                  <p:stCondLst>
                                    <p:cond delay="0"/>
                                  </p:stCondLst>
                                  <p:childTnLst>
                                    <p:cmd type="call" cmd="playFrom(0.0)">
                                      <p:cBhvr>
                                        <p:cTn id="9" dur="0" fill="hold"/>
                                        <p:tgtEl>
                                          <p:spTgt spid="6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0" fill="hold" display="0">
                  <p:stCondLst>
                    <p:cond delay="indefinite"/>
                  </p:stCondLst>
                </p:cTn>
                <p:tgtEl>
                  <p:spTgt spid="60"/>
                </p:tgtEl>
              </p:cMediaNode>
            </p:audio>
            <p:video fullScrn="0">
              <p:cMediaNode mute="0" showWhenStopped="1" numSld="1" vol="100000">
                <p:cTn id="11" fill="hold" display="0">
                  <p:stCondLst>
                    <p:cond delay="indefinite"/>
                  </p:stCondLst>
                </p:cTn>
                <p:tgtEl>
                  <p:spTgt spid="5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 name="Shape 62"/>
          <p:cNvSpPr/>
          <p:nvPr>
            <p:ph type="title"/>
          </p:nvPr>
        </p:nvSpPr>
        <p:spPr>
          <a:xfrm>
            <a:off x="1104900" y="749300"/>
            <a:ext cx="10795000" cy="4272955"/>
          </a:xfrm>
          <a:prstGeom prst="rect">
            <a:avLst/>
          </a:prstGeom>
        </p:spPr>
        <p:txBody>
          <a:bodyPr/>
          <a:lstStyle/>
          <a:p>
            <a:pPr lvl="0">
              <a:defRPr sz="1800">
                <a:solidFill>
                  <a:srgbClr val="000000"/>
                </a:solidFill>
              </a:defRPr>
            </a:pPr>
            <a:r>
              <a:rPr b="1" sz="2800">
                <a:solidFill>
                  <a:srgbClr val="85604A"/>
                </a:solidFill>
              </a:rPr>
              <a:t>To see them use, especially in the DS106 area some of the technology like blogs and videos and animated GIFs was very impressive to see how quickly they went from not really using the software… to using it and feeling comfortable providing comment on how they used it. From that perspective I thought it was a very successful training session. </a:t>
            </a:r>
            <a:endParaRPr b="1" sz="2800">
              <a:solidFill>
                <a:srgbClr val="85604A"/>
              </a:solidFill>
            </a:endParaRPr>
          </a:p>
          <a:p>
            <a:pPr lvl="0">
              <a:defRPr sz="1800">
                <a:solidFill>
                  <a:srgbClr val="000000"/>
                </a:solidFill>
              </a:defRPr>
            </a:pPr>
            <a:endParaRPr sz="2800">
              <a:solidFill>
                <a:srgbClr val="85604A"/>
              </a:solidFill>
            </a:endParaRPr>
          </a:p>
          <a:p>
            <a:pPr lvl="0">
              <a:defRPr sz="1800">
                <a:solidFill>
                  <a:srgbClr val="000000"/>
                </a:solidFill>
              </a:defRPr>
            </a:pPr>
            <a:r>
              <a:rPr i="1" sz="2800">
                <a:solidFill>
                  <a:srgbClr val="85604A"/>
                </a:solidFill>
              </a:rPr>
              <a:t>- 3M Technical Collaboration Chapter Chair, J. Pettinelli</a:t>
            </a:r>
          </a:p>
        </p:txBody>
      </p:sp>
      <p:pic>
        <p:nvPicPr>
          <p:cNvPr id="63" name="Spreadsheet-Invasion-Example-Manufacturing-Scheme.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3394109" y="4851400"/>
            <a:ext cx="6216582" cy="3314700"/>
          </a:xfrm>
          <a:prstGeom prst="rect">
            <a:avLst/>
          </a:prstGeom>
        </p:spPr>
      </p:pic>
      <p:sp>
        <p:nvSpPr>
          <p:cNvPr id="64" name="Shape 64"/>
          <p:cNvSpPr/>
          <p:nvPr/>
        </p:nvSpPr>
        <p:spPr>
          <a:xfrm>
            <a:off x="3736940" y="8382000"/>
            <a:ext cx="5797600" cy="66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0">
              <a:defRPr sz="1800">
                <a:solidFill>
                  <a:srgbClr val="000000"/>
                </a:solidFill>
              </a:defRPr>
            </a:pPr>
            <a:r>
              <a:rPr>
                <a:solidFill>
                  <a:srgbClr val="625B48"/>
                </a:solidFill>
                <a:latin typeface="Courier"/>
                <a:ea typeface="Courier"/>
                <a:cs typeface="Courier"/>
                <a:sym typeface="Courier"/>
              </a:rPr>
              <a:t>Manufacturing Process </a:t>
            </a:r>
            <a:endParaRPr>
              <a:solidFill>
                <a:srgbClr val="625B48"/>
              </a:solidFill>
              <a:latin typeface="Courier"/>
              <a:ea typeface="Courier"/>
              <a:cs typeface="Courier"/>
              <a:sym typeface="Courier"/>
            </a:endParaRPr>
          </a:p>
          <a:p>
            <a:pPr lvl="0">
              <a:defRPr sz="1800">
                <a:solidFill>
                  <a:srgbClr val="000000"/>
                </a:solidFill>
              </a:defRPr>
            </a:pPr>
            <a:r>
              <a:rPr>
                <a:solidFill>
                  <a:srgbClr val="625B48"/>
                </a:solidFill>
                <a:latin typeface="Courier"/>
                <a:ea typeface="Courier"/>
                <a:cs typeface="Courier"/>
                <a:sym typeface="Courier"/>
              </a:rPr>
              <a:t>Image by 3M-DS106 Participant H. Chiou</a:t>
            </a:r>
          </a:p>
        </p:txBody>
      </p:sp>
      <p:pic>
        <p:nvPicPr>
          <p:cNvPr id="65" name="3M-DS106_Justin.mov"/>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06896" y="356691"/>
            <a:ext cx="1651001" cy="838201"/>
          </a:xfrm>
          <a:prstGeom prst="rect">
            <a:avLst/>
          </a:prstGeom>
        </p:spPr>
      </p:pic>
    </p:spTree>
  </p:cSld>
  <p:clrMapOvr>
    <a:masterClrMapping/>
  </p:clrMapOvr>
  <p:transition spd="slow" advClick="0" advTm="37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4250" fill="hold"/>
                                        <p:tgtEl>
                                          <p:spTgt spid="63"/>
                                        </p:tgtEl>
                                      </p:cBhvr>
                                    </p:cmd>
                                  </p:childTnLst>
                                </p:cTn>
                              </p:par>
                            </p:childTnLst>
                          </p:cTn>
                        </p:par>
                        <p:par>
                          <p:cTn id="7" fill="hold">
                            <p:stCondLst>
                              <p:cond delay="4250"/>
                            </p:stCondLst>
                            <p:childTnLst>
                              <p:par>
                                <p:cTn id="8" nodeType="afterEffect" presetClass="mediacall" presetSubtype="0" presetID="1" grpId="2" fill="hold">
                                  <p:stCondLst>
                                    <p:cond delay="0"/>
                                  </p:stCondLst>
                                  <p:childTnLst>
                                    <p:cmd type="call" cmd="playFrom(0.0)">
                                      <p:cBhvr>
                                        <p:cTn id="9" dur="0" fill="hold"/>
                                        <p:tgtEl>
                                          <p:spTgt spid="6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0" fill="hold" display="0">
                  <p:stCondLst>
                    <p:cond delay="indefinite"/>
                  </p:stCondLst>
                </p:cTn>
                <p:tgtEl>
                  <p:spTgt spid="65"/>
                </p:tgtEl>
              </p:cMediaNode>
            </p:audio>
            <p:video fullScrn="0">
              <p:cMediaNode mute="0" showWhenStopped="1" numSld="1" vol="100000">
                <p:cTn id="11" fill="hold" display="0">
                  <p:stCondLst>
                    <p:cond delay="indefinite"/>
                  </p:stCondLst>
                </p:cTn>
                <p:tgtEl>
                  <p:spTgt spid="6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 name="Shape 67"/>
          <p:cNvSpPr/>
          <p:nvPr>
            <p:ph type="title"/>
          </p:nvPr>
        </p:nvSpPr>
        <p:spPr>
          <a:xfrm>
            <a:off x="901700" y="863600"/>
            <a:ext cx="10795001" cy="3556000"/>
          </a:xfrm>
          <a:prstGeom prst="rect">
            <a:avLst/>
          </a:prstGeom>
        </p:spPr>
        <p:txBody>
          <a:bodyPr/>
          <a:lstStyle/>
          <a:p>
            <a:pPr lvl="0">
              <a:defRPr sz="1800">
                <a:solidFill>
                  <a:srgbClr val="000000"/>
                </a:solidFill>
              </a:defRPr>
            </a:pPr>
            <a:r>
              <a:rPr b="1" sz="2800">
                <a:solidFill>
                  <a:srgbClr val="85604A"/>
                </a:solidFill>
              </a:rPr>
              <a:t>I couldn’t see how these things could apply to my job, and I’ve quite a few things [from DS106] that I’ve applied to my job that I had no idea that was something that would be possible.</a:t>
            </a:r>
            <a:endParaRPr b="1" sz="2800">
              <a:solidFill>
                <a:srgbClr val="85604A"/>
              </a:solidFill>
            </a:endParaRPr>
          </a:p>
          <a:p>
            <a:pPr lvl="0">
              <a:defRPr sz="1800">
                <a:solidFill>
                  <a:srgbClr val="000000"/>
                </a:solidFill>
              </a:defRPr>
            </a:pPr>
            <a:endParaRPr sz="2800">
              <a:solidFill>
                <a:srgbClr val="85604A"/>
              </a:solidFill>
            </a:endParaRPr>
          </a:p>
          <a:p>
            <a:pPr lvl="0">
              <a:defRPr sz="1800">
                <a:solidFill>
                  <a:srgbClr val="000000"/>
                </a:solidFill>
              </a:defRPr>
            </a:pPr>
            <a:r>
              <a:rPr i="1" sz="2800">
                <a:solidFill>
                  <a:srgbClr val="85604A"/>
                </a:solidFill>
              </a:rPr>
              <a:t>- 3M DS106 Participant J. Sander</a:t>
            </a:r>
            <a:endParaRPr i="1" sz="2800">
              <a:solidFill>
                <a:srgbClr val="85604A"/>
              </a:solidFill>
            </a:endParaRPr>
          </a:p>
        </p:txBody>
      </p:sp>
      <p:pic>
        <p:nvPicPr>
          <p:cNvPr id="68" name="FIDAnimation.mov"/>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000500" y="3825199"/>
            <a:ext cx="4127500" cy="3952059"/>
          </a:xfrm>
          <a:prstGeom prst="rect">
            <a:avLst/>
          </a:prstGeom>
        </p:spPr>
      </p:pic>
      <p:sp>
        <p:nvSpPr>
          <p:cNvPr id="69" name="Shape 69"/>
          <p:cNvSpPr/>
          <p:nvPr/>
        </p:nvSpPr>
        <p:spPr>
          <a:xfrm>
            <a:off x="3996081" y="8134350"/>
            <a:ext cx="41275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Flame Ionization Detector</a:t>
            </a:r>
          </a:p>
        </p:txBody>
      </p:sp>
      <p:sp>
        <p:nvSpPr>
          <p:cNvPr id="70" name="Shape 70"/>
          <p:cNvSpPr/>
          <p:nvPr/>
        </p:nvSpPr>
        <p:spPr>
          <a:xfrm>
            <a:off x="3467100" y="8636000"/>
            <a:ext cx="5664200"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800">
                <a:latin typeface="Courier"/>
                <a:ea typeface="Courier"/>
                <a:cs typeface="Courier"/>
                <a:sym typeface="Courier"/>
              </a:defRPr>
            </a:lvl1pPr>
          </a:lstStyle>
          <a:p>
            <a:pPr lvl="0">
              <a:defRPr>
                <a:solidFill>
                  <a:srgbClr val="000000"/>
                </a:solidFill>
              </a:defRPr>
            </a:pPr>
            <a:r>
              <a:rPr>
                <a:solidFill>
                  <a:srgbClr val="625B48"/>
                </a:solidFill>
              </a:rPr>
              <a:t>Image by 3M-DS106 Participant J Sander</a:t>
            </a:r>
          </a:p>
        </p:txBody>
      </p:sp>
      <p:pic>
        <p:nvPicPr>
          <p:cNvPr id="71" name="3MDS106_Jenna1.mov"/>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48171" y="381496"/>
            <a:ext cx="1651001" cy="838201"/>
          </a:xfrm>
          <a:prstGeom prst="rect">
            <a:avLst/>
          </a:prstGeom>
        </p:spPr>
      </p:pic>
    </p:spTree>
  </p:cSld>
  <p:clrMapOvr>
    <a:masterClrMapping/>
  </p:clrMapOvr>
  <p:transition spd="slow" advClick="0" advTm="22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5098" fill="hold"/>
                                        <p:tgtEl>
                                          <p:spTgt spid="68"/>
                                        </p:tgtEl>
                                      </p:cBhvr>
                                    </p:cmd>
                                  </p:childTnLst>
                                </p:cTn>
                              </p:par>
                            </p:childTnLst>
                          </p:cTn>
                        </p:par>
                        <p:par>
                          <p:cTn id="7" fill="hold">
                            <p:stCondLst>
                              <p:cond delay="5098"/>
                            </p:stCondLst>
                            <p:childTnLst>
                              <p:par>
                                <p:cTn id="8" nodeType="afterEffect" presetClass="mediacall" presetSubtype="0" presetID="1" grpId="2" fill="hold">
                                  <p:stCondLst>
                                    <p:cond delay="0"/>
                                  </p:stCondLst>
                                  <p:childTnLst>
                                    <p:cmd type="call" cmd="playFrom(0.0)">
                                      <p:cBhvr>
                                        <p:cTn id="9" dur="0" fill="hold"/>
                                        <p:tgtEl>
                                          <p:spTgt spid="7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68"/>
                </p:tgtEl>
              </p:cMediaNode>
            </p:video>
            <p:audio isNarration="0">
              <p:cMediaNode mute="0" showWhenStopped="0" numSld="1" vol="100000">
                <p:cTn id="11" fill="hold" display="0">
                  <p:stCondLst>
                    <p:cond delay="indefinite"/>
                  </p:stCondLst>
                </p:cTn>
                <p:tgtEl>
                  <p:spTgt spid="7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 name="Shape 73"/>
          <p:cNvSpPr/>
          <p:nvPr>
            <p:ph type="title"/>
          </p:nvPr>
        </p:nvSpPr>
        <p:spPr>
          <a:xfrm>
            <a:off x="952500" y="4762500"/>
            <a:ext cx="10795000" cy="3556000"/>
          </a:xfrm>
          <a:prstGeom prst="rect">
            <a:avLst/>
          </a:prstGeom>
        </p:spPr>
        <p:txBody>
          <a:bodyPr/>
          <a:lstStyle/>
          <a:p>
            <a:pPr lvl="0" defTabSz="549148">
              <a:defRPr sz="1800">
                <a:solidFill>
                  <a:srgbClr val="000000"/>
                </a:solidFill>
              </a:defRPr>
            </a:pPr>
            <a:r>
              <a:rPr b="1" sz="2632">
                <a:solidFill>
                  <a:srgbClr val="85604A"/>
                </a:solidFill>
              </a:rPr>
              <a:t>...take the skill that we have and use it, instead of just generate technology - but rather to find a way to better communicating across boundaries.  Those folks who are disconnected with time zones and language and cultural barriers, this type of activity has to be how we pull them into 3M, and equip them with the ability to connect.  </a:t>
            </a:r>
            <a:endParaRPr b="1" sz="2632">
              <a:solidFill>
                <a:srgbClr val="85604A"/>
              </a:solidFill>
            </a:endParaRPr>
          </a:p>
          <a:p>
            <a:pPr lvl="0" defTabSz="549148">
              <a:defRPr sz="1800">
                <a:solidFill>
                  <a:srgbClr val="000000"/>
                </a:solidFill>
              </a:defRPr>
            </a:pPr>
            <a:endParaRPr sz="2632">
              <a:solidFill>
                <a:srgbClr val="85604A"/>
              </a:solidFill>
            </a:endParaRPr>
          </a:p>
          <a:p>
            <a:pPr lvl="0" defTabSz="549148">
              <a:defRPr sz="1800">
                <a:solidFill>
                  <a:srgbClr val="000000"/>
                </a:solidFill>
              </a:defRPr>
            </a:pPr>
            <a:r>
              <a:rPr sz="2632">
                <a:solidFill>
                  <a:srgbClr val="85604A"/>
                </a:solidFill>
              </a:rPr>
              <a:t>-</a:t>
            </a:r>
            <a:r>
              <a:rPr i="1" sz="2632">
                <a:solidFill>
                  <a:srgbClr val="85604A"/>
                </a:solidFill>
              </a:rPr>
              <a:t> 3M DS106 Participant B. Dower</a:t>
            </a:r>
          </a:p>
        </p:txBody>
      </p:sp>
      <p:pic>
        <p:nvPicPr>
          <p:cNvPr id="74" name=""/>
          <p:cNvPicPr/>
          <p:nvPr/>
        </p:nvPicPr>
        <p:blipFill>
          <a:blip r:embed="rId2">
            <a:extLst/>
          </a:blip>
          <a:stretch>
            <a:fillRect/>
          </a:stretch>
        </p:blipFill>
        <p:spPr>
          <a:xfrm>
            <a:off x="3810000" y="787400"/>
            <a:ext cx="5080000" cy="3314700"/>
          </a:xfrm>
          <a:prstGeom prst="rect">
            <a:avLst/>
          </a:prstGeom>
          <a:effectLst>
            <a:outerShdw sx="100000" sy="100000" kx="0" ky="0" algn="b" rotWithShape="0" blurRad="127000" dist="190500" dir="5400000">
              <a:srgbClr val="000000">
                <a:alpha val="75000"/>
              </a:srgbClr>
            </a:outerShdw>
          </a:effectLst>
        </p:spPr>
      </p:pic>
      <p:pic>
        <p:nvPicPr>
          <p:cNvPr id="75" name="3MDS106_Bill.mov"/>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05507" y="400645"/>
            <a:ext cx="1651001" cy="838201"/>
          </a:xfrm>
          <a:prstGeom prst="rect">
            <a:avLst/>
          </a:prstGeom>
        </p:spPr>
      </p:pic>
    </p:spTree>
  </p:cSld>
  <p:clrMapOvr>
    <a:masterClrMapping/>
  </p:clrMapOvr>
  <p:transition spd="slow" advClick="0" advTm="27000">
    <p:push dir="l"/>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0" fill="hold"/>
                                        <p:tgtEl>
                                          <p:spTgt spid="7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75"/>
                </p:tgtEl>
              </p:cMediaNode>
            </p:audi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2.png"/></Relationships>

</file>

<file path=ppt/theme/_rels/theme2.xml.rels><?xml version="1.0" encoding="UTF-8" standalone="yes"?><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959A4C"/>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