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media/image2.jpeg" ContentType="image/jpeg"/>
  <Override PartName="/ppt/theme/theme2.xml" ContentType="application/vnd.openxmlformats-officedocument.theme+xml"/>
  <Override PartName="/ppt/media/media1.mov"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def" i="def">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def" i="def">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def" i="def">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def" i="def">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ph type="sldImg"/>
          </p:nvPr>
        </p:nvSpPr>
        <p:spPr>
          <a:xfrm>
            <a:off x="1143000" y="685800"/>
            <a:ext cx="4572000" cy="3429000"/>
          </a:xfrm>
          <a:prstGeom prst="rect">
            <a:avLst/>
          </a:prstGeom>
        </p:spPr>
        <p:txBody>
          <a:bodyPr/>
          <a:lstStyle/>
          <a:p>
            <a:pPr lvl="0"/>
          </a:p>
        </p:txBody>
      </p:sp>
      <p:sp>
        <p:nvSpPr>
          <p:cNvPr id="70" name="Shape 7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a:latin typeface="Lucida Grande"/>
        <a:ea typeface="Lucida Grande"/>
        <a:cs typeface="Lucida Grande"/>
        <a:sym typeface="Lucida Grande"/>
      </a:defRPr>
    </a:lvl1pPr>
    <a:lvl2pPr indent="228600" defTabSz="457200">
      <a:defRPr>
        <a:latin typeface="Lucida Grande"/>
        <a:ea typeface="Lucida Grande"/>
        <a:cs typeface="Lucida Grande"/>
        <a:sym typeface="Lucida Grande"/>
      </a:defRPr>
    </a:lvl2pPr>
    <a:lvl3pPr indent="457200" defTabSz="457200">
      <a:defRPr>
        <a:latin typeface="Lucida Grande"/>
        <a:ea typeface="Lucida Grande"/>
        <a:cs typeface="Lucida Grande"/>
        <a:sym typeface="Lucida Grande"/>
      </a:defRPr>
    </a:lvl3pPr>
    <a:lvl4pPr indent="685800" defTabSz="457200">
      <a:defRPr>
        <a:latin typeface="Lucida Grande"/>
        <a:ea typeface="Lucida Grande"/>
        <a:cs typeface="Lucida Grande"/>
        <a:sym typeface="Lucida Grande"/>
      </a:defRPr>
    </a:lvl4pPr>
    <a:lvl5pPr indent="914400" defTabSz="457200">
      <a:defRPr>
        <a:latin typeface="Lucida Grande"/>
        <a:ea typeface="Lucida Grande"/>
        <a:cs typeface="Lucida Grande"/>
        <a:sym typeface="Lucida Grande"/>
      </a:defRPr>
    </a:lvl5pPr>
    <a:lvl6pPr indent="1143000" defTabSz="457200">
      <a:defRPr>
        <a:latin typeface="Lucida Grande"/>
        <a:ea typeface="Lucida Grande"/>
        <a:cs typeface="Lucida Grande"/>
        <a:sym typeface="Lucida Grande"/>
      </a:defRPr>
    </a:lvl6pPr>
    <a:lvl7pPr indent="1371600" defTabSz="457200">
      <a:defRPr>
        <a:latin typeface="Lucida Grande"/>
        <a:ea typeface="Lucida Grande"/>
        <a:cs typeface="Lucida Grande"/>
        <a:sym typeface="Lucida Grande"/>
      </a:defRPr>
    </a:lvl7pPr>
    <a:lvl8pPr indent="1600200" defTabSz="457200">
      <a:defRPr>
        <a:latin typeface="Lucida Grande"/>
        <a:ea typeface="Lucida Grande"/>
        <a:cs typeface="Lucida Grande"/>
        <a:sym typeface="Lucida Grande"/>
      </a:defRPr>
    </a:lvl8pPr>
    <a:lvl9pPr indent="1828800" defTabSz="457200">
      <a:defRPr>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2565400"/>
            <a:ext cx="10464800" cy="2540000"/>
          </a:xfrm>
          <a:prstGeom prst="rect">
            <a:avLst/>
          </a:prstGeom>
        </p:spPr>
        <p:txBody>
          <a:bodyPr lIns="0" tIns="0" rIns="0" bIns="0" anchor="b"/>
          <a:lstStyle/>
          <a:p>
            <a:pPr lvl="0">
              <a:defRPr sz="1800">
                <a:solidFill>
                  <a:srgbClr val="000000"/>
                </a:solidFill>
              </a:defRPr>
            </a:pPr>
            <a:r>
              <a:rPr sz="7200">
                <a:solidFill>
                  <a:srgbClr val="FFFFFF"/>
                </a:solidFill>
              </a:rPr>
              <a:t>Title Text</a:t>
            </a:r>
          </a:p>
        </p:txBody>
      </p:sp>
      <p:sp>
        <p:nvSpPr>
          <p:cNvPr id="6" name="Shape 6"/>
          <p:cNvSpPr/>
          <p:nvPr>
            <p:ph type="body" idx="1"/>
          </p:nvPr>
        </p:nvSpPr>
        <p:spPr>
          <a:xfrm>
            <a:off x="1270000" y="5207000"/>
            <a:ext cx="10464800" cy="1460500"/>
          </a:xfrm>
          <a:prstGeom prst="rect">
            <a:avLst/>
          </a:prstGeom>
        </p:spPr>
        <p:txBody>
          <a:bodyPr lIns="0" tIns="0" rIns="0" bIns="0"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7" name="Shape 27"/>
          <p:cNvSpPr/>
          <p:nvPr>
            <p:ph type="body"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0" name="Shape 30"/>
          <p:cNvSpPr/>
          <p:nvPr>
            <p:ph type="body"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3" name="Shape 33"/>
          <p:cNvSpPr/>
          <p:nvPr>
            <p:ph type="body" idx="1"/>
          </p:nvPr>
        </p:nvSpPr>
        <p:spPr>
          <a:xfrm>
            <a:off x="7607300" y="2946400"/>
            <a:ext cx="41275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35" name="Shape 35"/>
          <p:cNvSpPr/>
          <p:nvPr>
            <p:ph type="title"/>
          </p:nvPr>
        </p:nvSpPr>
        <p:spPr>
          <a:xfrm>
            <a:off x="1270000" y="1638300"/>
            <a:ext cx="10464800" cy="3302000"/>
          </a:xfrm>
          <a:prstGeom prst="rect">
            <a:avLst/>
          </a:prstGeom>
        </p:spPr>
        <p:txBody>
          <a:bodyPr lIns="0" tIns="0" rIns="0" bIns="0" anchor="b"/>
          <a:lstStyle>
            <a:lvl1pPr defTabSz="584200">
              <a:defRPr sz="8400">
                <a:solidFill>
                  <a:srgbClr val="000000"/>
                </a:solidFill>
                <a:latin typeface="+mn-lt"/>
                <a:ea typeface="+mn-ea"/>
                <a:cs typeface="+mn-cs"/>
                <a:sym typeface="Gill Sans"/>
              </a:defRPr>
            </a:lvl1pPr>
          </a:lstStyle>
          <a:p>
            <a:pPr lvl="0">
              <a:defRPr sz="1800"/>
            </a:pPr>
            <a:r>
              <a:rPr sz="8400"/>
              <a:t>Title Text</a:t>
            </a:r>
          </a:p>
        </p:txBody>
      </p:sp>
      <p:sp>
        <p:nvSpPr>
          <p:cNvPr id="36" name="Shape 36"/>
          <p:cNvSpPr/>
          <p:nvPr>
            <p:ph type="body" idx="1"/>
          </p:nvPr>
        </p:nvSpPr>
        <p:spPr>
          <a:xfrm>
            <a:off x="1270000" y="5029200"/>
            <a:ext cx="10464800" cy="1130300"/>
          </a:xfrm>
          <a:prstGeom prst="rect">
            <a:avLst/>
          </a:prstGeom>
        </p:spPr>
        <p:txBody>
          <a:bodyPr lIns="0" tIns="0" rIns="0" bIns="0" anchor="t"/>
          <a:lstStyle>
            <a:lvl1pPr marL="0" indent="0" algn="ctr" defTabSz="584200">
              <a:spcBef>
                <a:spcPts val="0"/>
              </a:spcBef>
              <a:buSzTx/>
              <a:buNone/>
              <a:defRPr>
                <a:solidFill>
                  <a:srgbClr val="000000"/>
                </a:solidFill>
                <a:latin typeface="+mn-lt"/>
                <a:ea typeface="+mn-ea"/>
                <a:cs typeface="+mn-cs"/>
                <a:sym typeface="Gill Sans"/>
              </a:defRPr>
            </a:lvl1pPr>
            <a:lvl2pPr marL="0" indent="0" algn="ctr" defTabSz="584200">
              <a:spcBef>
                <a:spcPts val="0"/>
              </a:spcBef>
              <a:buSzTx/>
              <a:buNone/>
              <a:defRPr>
                <a:solidFill>
                  <a:srgbClr val="000000"/>
                </a:solidFill>
                <a:latin typeface="+mn-lt"/>
                <a:ea typeface="+mn-ea"/>
                <a:cs typeface="+mn-cs"/>
                <a:sym typeface="Gill Sans"/>
              </a:defRPr>
            </a:lvl2pPr>
            <a:lvl3pPr marL="0" indent="0" algn="ctr" defTabSz="584200">
              <a:spcBef>
                <a:spcPts val="0"/>
              </a:spcBef>
              <a:buSzTx/>
              <a:buNone/>
              <a:defRPr>
                <a:solidFill>
                  <a:srgbClr val="000000"/>
                </a:solidFill>
                <a:latin typeface="+mn-lt"/>
                <a:ea typeface="+mn-ea"/>
                <a:cs typeface="+mn-cs"/>
                <a:sym typeface="Gill Sans"/>
              </a:defRPr>
            </a:lvl3pPr>
            <a:lvl4pPr marL="0" indent="0" algn="ctr" defTabSz="584200">
              <a:spcBef>
                <a:spcPts val="0"/>
              </a:spcBef>
              <a:buSzTx/>
              <a:buNone/>
              <a:defRPr>
                <a:solidFill>
                  <a:srgbClr val="000000"/>
                </a:solidFill>
                <a:latin typeface="+mn-lt"/>
                <a:ea typeface="+mn-ea"/>
                <a:cs typeface="+mn-cs"/>
                <a:sym typeface="Gill Sans"/>
              </a:defRPr>
            </a:lvl4pPr>
            <a:lvl5pPr marL="0" indent="0" algn="ctr" defTabSz="584200">
              <a:spcBef>
                <a:spcPts val="0"/>
              </a:spcBef>
              <a:buSzTx/>
              <a:buNone/>
              <a:defRPr>
                <a:solidFill>
                  <a:srgbClr val="000000"/>
                </a:solidFill>
                <a:latin typeface="+mn-lt"/>
                <a:ea typeface="+mn-ea"/>
                <a:cs typeface="+mn-cs"/>
                <a:sym typeface="Gill Sans"/>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38" name="Shape 38"/>
          <p:cNvSpPr/>
          <p:nvPr>
            <p:ph type="title"/>
          </p:nvPr>
        </p:nvSpPr>
        <p:spPr>
          <a:xfrm>
            <a:off x="1270000" y="254000"/>
            <a:ext cx="10464800" cy="24384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
        <p:nvSpPr>
          <p:cNvPr id="39" name="Shape 39"/>
          <p:cNvSpPr/>
          <p:nvPr>
            <p:ph type="body" idx="1"/>
          </p:nvPr>
        </p:nvSpPr>
        <p:spPr>
          <a:xfrm>
            <a:off x="1270000" y="2768600"/>
            <a:ext cx="10464800" cy="5715000"/>
          </a:xfrm>
          <a:prstGeom prst="rect">
            <a:avLst/>
          </a:prstGeom>
        </p:spPr>
        <p:txBody>
          <a:bodyPr/>
          <a:lstStyle>
            <a:lvl1pPr marL="889000" indent="-571500" defTabSz="584200">
              <a:spcBef>
                <a:spcPts val="2400"/>
              </a:spcBef>
              <a:buSzPct val="171000"/>
              <a:buChar char="•"/>
              <a:defRPr sz="4200">
                <a:solidFill>
                  <a:srgbClr val="000000"/>
                </a:solidFill>
                <a:latin typeface="+mn-lt"/>
                <a:ea typeface="+mn-ea"/>
                <a:cs typeface="+mn-cs"/>
                <a:sym typeface="Gill Sans"/>
              </a:defRPr>
            </a:lvl1pPr>
            <a:lvl2pPr marL="1333500" indent="-571500" defTabSz="584200">
              <a:spcBef>
                <a:spcPts val="2400"/>
              </a:spcBef>
              <a:buSzPct val="171000"/>
              <a:buChar char="•"/>
              <a:defRPr sz="4200">
                <a:solidFill>
                  <a:srgbClr val="000000"/>
                </a:solidFill>
                <a:latin typeface="+mn-lt"/>
                <a:ea typeface="+mn-ea"/>
                <a:cs typeface="+mn-cs"/>
                <a:sym typeface="Gill Sans"/>
              </a:defRPr>
            </a:lvl2pPr>
            <a:lvl3pPr marL="1778000" indent="-571500" defTabSz="584200">
              <a:spcBef>
                <a:spcPts val="2400"/>
              </a:spcBef>
              <a:buSzPct val="171000"/>
              <a:buChar char="•"/>
              <a:defRPr sz="4200">
                <a:solidFill>
                  <a:srgbClr val="000000"/>
                </a:solidFill>
                <a:latin typeface="+mn-lt"/>
                <a:ea typeface="+mn-ea"/>
                <a:cs typeface="+mn-cs"/>
                <a:sym typeface="Gill Sans"/>
              </a:defRPr>
            </a:lvl3pPr>
            <a:lvl4pPr marL="2222500" indent="-571500" defTabSz="584200">
              <a:spcBef>
                <a:spcPts val="2400"/>
              </a:spcBef>
              <a:buSzPct val="171000"/>
              <a:buChar char="•"/>
              <a:defRPr sz="4200">
                <a:solidFill>
                  <a:srgbClr val="000000"/>
                </a:solidFill>
                <a:latin typeface="+mn-lt"/>
                <a:ea typeface="+mn-ea"/>
                <a:cs typeface="+mn-cs"/>
                <a:sym typeface="Gill Sans"/>
              </a:defRPr>
            </a:lvl4pPr>
            <a:lvl5pPr marL="2667000" indent="-571500" defTabSz="584200">
              <a:spcBef>
                <a:spcPts val="2400"/>
              </a:spcBef>
              <a:buSzPct val="171000"/>
              <a:buChar char="•"/>
              <a:defRPr sz="4200">
                <a:solidFill>
                  <a:srgbClr val="000000"/>
                </a:solidFill>
                <a:latin typeface="+mn-lt"/>
                <a:ea typeface="+mn-ea"/>
                <a:cs typeface="+mn-cs"/>
                <a:sym typeface="Gill Sans"/>
              </a:defRPr>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solidFill>
          <a:srgbClr val="FFFFFF"/>
        </a:solidFill>
      </p:bgPr>
    </p:bg>
    <p:spTree>
      <p:nvGrpSpPr>
        <p:cNvPr id="1" name=""/>
        <p:cNvGrpSpPr/>
        <p:nvPr/>
      </p:nvGrpSpPr>
      <p:grpSpPr>
        <a:xfrm>
          <a:off x="0" y="0"/>
          <a:ext cx="0" cy="0"/>
          <a:chOff x="0" y="0"/>
          <a:chExt cx="0" cy="0"/>
        </a:xfrm>
      </p:grpSpPr>
      <p:sp>
        <p:nvSpPr>
          <p:cNvPr id="41" name="Shape 41"/>
          <p:cNvSpPr/>
          <p:nvPr>
            <p:ph type="title"/>
          </p:nvPr>
        </p:nvSpPr>
        <p:spPr>
          <a:xfrm>
            <a:off x="1270000" y="254000"/>
            <a:ext cx="10464800" cy="24384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
        <p:nvSpPr>
          <p:cNvPr id="42" name="Shape 42"/>
          <p:cNvSpPr/>
          <p:nvPr>
            <p:ph type="body" idx="1"/>
          </p:nvPr>
        </p:nvSpPr>
        <p:spPr>
          <a:xfrm>
            <a:off x="1270000" y="2768600"/>
            <a:ext cx="10464800" cy="5715000"/>
          </a:xfrm>
          <a:prstGeom prst="rect">
            <a:avLst/>
          </a:prstGeom>
        </p:spPr>
        <p:txBody>
          <a:bodyPr lIns="0" tIns="0" rIns="0" bIns="0" numCol="2" spcCol="523240" anchor="t"/>
          <a:lstStyle>
            <a:lvl1pPr marL="812120" indent="-494620" defTabSz="584200">
              <a:spcBef>
                <a:spcPts val="3800"/>
              </a:spcBef>
              <a:buSzPct val="171000"/>
              <a:buChar char="•"/>
              <a:defRPr sz="3200">
                <a:solidFill>
                  <a:srgbClr val="000000"/>
                </a:solidFill>
                <a:latin typeface="+mn-lt"/>
                <a:ea typeface="+mn-ea"/>
                <a:cs typeface="+mn-cs"/>
                <a:sym typeface="Gill Sans"/>
              </a:defRPr>
            </a:lvl1pPr>
            <a:lvl2pPr marL="1256620" indent="-494620" defTabSz="584200">
              <a:spcBef>
                <a:spcPts val="3800"/>
              </a:spcBef>
              <a:buSzPct val="171000"/>
              <a:buChar char="•"/>
              <a:defRPr sz="3200">
                <a:solidFill>
                  <a:srgbClr val="000000"/>
                </a:solidFill>
                <a:latin typeface="+mn-lt"/>
                <a:ea typeface="+mn-ea"/>
                <a:cs typeface="+mn-cs"/>
                <a:sym typeface="Gill Sans"/>
              </a:defRPr>
            </a:lvl2pPr>
            <a:lvl3pPr marL="1701120" indent="-494620" defTabSz="584200">
              <a:spcBef>
                <a:spcPts val="3800"/>
              </a:spcBef>
              <a:buSzPct val="171000"/>
              <a:buChar char="•"/>
              <a:defRPr sz="3200">
                <a:solidFill>
                  <a:srgbClr val="000000"/>
                </a:solidFill>
                <a:latin typeface="+mn-lt"/>
                <a:ea typeface="+mn-ea"/>
                <a:cs typeface="+mn-cs"/>
                <a:sym typeface="Gill Sans"/>
              </a:defRPr>
            </a:lvl3pPr>
            <a:lvl4pPr marL="2145620" indent="-494620" defTabSz="584200">
              <a:spcBef>
                <a:spcPts val="3800"/>
              </a:spcBef>
              <a:buSzPct val="171000"/>
              <a:buChar char="•"/>
              <a:defRPr sz="3200">
                <a:solidFill>
                  <a:srgbClr val="000000"/>
                </a:solidFill>
                <a:latin typeface="+mn-lt"/>
                <a:ea typeface="+mn-ea"/>
                <a:cs typeface="+mn-cs"/>
                <a:sym typeface="Gill Sans"/>
              </a:defRPr>
            </a:lvl4pPr>
            <a:lvl5pPr marL="2590120" indent="-494620" defTabSz="584200">
              <a:spcBef>
                <a:spcPts val="3800"/>
              </a:spcBef>
              <a:buSzPct val="171000"/>
              <a:buChar char="•"/>
              <a:defRPr sz="3200">
                <a:solidFill>
                  <a:srgbClr val="000000"/>
                </a:solidFill>
                <a:latin typeface="+mn-lt"/>
                <a:ea typeface="+mn-ea"/>
                <a:cs typeface="+mn-cs"/>
                <a:sym typeface="Gill San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44" name="Shape 44"/>
          <p:cNvSpPr/>
          <p:nvPr>
            <p:ph type="body" idx="1"/>
          </p:nvPr>
        </p:nvSpPr>
        <p:spPr>
          <a:xfrm>
            <a:off x="1270000" y="1270000"/>
            <a:ext cx="10464800" cy="7213600"/>
          </a:xfrm>
          <a:prstGeom prst="rect">
            <a:avLst/>
          </a:prstGeom>
        </p:spPr>
        <p:txBody>
          <a:bodyPr/>
          <a:lstStyle>
            <a:lvl1pPr marL="889000" indent="-571500" defTabSz="584200">
              <a:spcBef>
                <a:spcPts val="4800"/>
              </a:spcBef>
              <a:buSzPct val="171000"/>
              <a:buChar char="•"/>
              <a:defRPr sz="4200">
                <a:solidFill>
                  <a:srgbClr val="000000"/>
                </a:solidFill>
                <a:latin typeface="+mn-lt"/>
                <a:ea typeface="+mn-ea"/>
                <a:cs typeface="+mn-cs"/>
                <a:sym typeface="Gill Sans"/>
              </a:defRPr>
            </a:lvl1pPr>
            <a:lvl2pPr marL="1333500" indent="-571500" defTabSz="584200">
              <a:spcBef>
                <a:spcPts val="4800"/>
              </a:spcBef>
              <a:buSzPct val="171000"/>
              <a:buChar char="•"/>
              <a:defRPr sz="4200">
                <a:solidFill>
                  <a:srgbClr val="000000"/>
                </a:solidFill>
                <a:latin typeface="+mn-lt"/>
                <a:ea typeface="+mn-ea"/>
                <a:cs typeface="+mn-cs"/>
                <a:sym typeface="Gill Sans"/>
              </a:defRPr>
            </a:lvl2pPr>
            <a:lvl3pPr marL="1778000" indent="-571500" defTabSz="584200">
              <a:spcBef>
                <a:spcPts val="4800"/>
              </a:spcBef>
              <a:buSzPct val="171000"/>
              <a:buChar char="•"/>
              <a:defRPr sz="4200">
                <a:solidFill>
                  <a:srgbClr val="000000"/>
                </a:solidFill>
                <a:latin typeface="+mn-lt"/>
                <a:ea typeface="+mn-ea"/>
                <a:cs typeface="+mn-cs"/>
                <a:sym typeface="Gill Sans"/>
              </a:defRPr>
            </a:lvl3pPr>
            <a:lvl4pPr marL="2222500" indent="-571500" defTabSz="584200">
              <a:spcBef>
                <a:spcPts val="4800"/>
              </a:spcBef>
              <a:buSzPct val="171000"/>
              <a:buChar char="•"/>
              <a:defRPr sz="4200">
                <a:solidFill>
                  <a:srgbClr val="000000"/>
                </a:solidFill>
                <a:latin typeface="+mn-lt"/>
                <a:ea typeface="+mn-ea"/>
                <a:cs typeface="+mn-cs"/>
                <a:sym typeface="Gill Sans"/>
              </a:defRPr>
            </a:lvl4pPr>
            <a:lvl5pPr marL="2667000" indent="-571500" defTabSz="584200">
              <a:spcBef>
                <a:spcPts val="4800"/>
              </a:spcBef>
              <a:buSzPct val="171000"/>
              <a:buChar char="•"/>
              <a:defRPr sz="4200">
                <a:solidFill>
                  <a:srgbClr val="000000"/>
                </a:solidFill>
                <a:latin typeface="+mn-lt"/>
                <a:ea typeface="+mn-ea"/>
                <a:cs typeface="+mn-cs"/>
                <a:sym typeface="Gill Sans"/>
              </a:defRPr>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47" name="Shape 47"/>
          <p:cNvSpPr/>
          <p:nvPr>
            <p:ph type="title"/>
          </p:nvPr>
        </p:nvSpPr>
        <p:spPr>
          <a:xfrm>
            <a:off x="1270000" y="254000"/>
            <a:ext cx="10464800" cy="24384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FFFFFF"/>
        </a:solidFill>
      </p:bgPr>
    </p:bg>
    <p:spTree>
      <p:nvGrpSpPr>
        <p:cNvPr id="1" name=""/>
        <p:cNvGrpSpPr/>
        <p:nvPr/>
      </p:nvGrpSpPr>
      <p:grpSpPr>
        <a:xfrm>
          <a:off x="0" y="0"/>
          <a:ext cx="0" cy="0"/>
          <a:chOff x="0" y="0"/>
          <a:chExt cx="0" cy="0"/>
        </a:xfrm>
      </p:grpSpPr>
      <p:sp>
        <p:nvSpPr>
          <p:cNvPr id="49" name="Shape 49"/>
          <p:cNvSpPr/>
          <p:nvPr>
            <p:ph type="title"/>
          </p:nvPr>
        </p:nvSpPr>
        <p:spPr>
          <a:xfrm>
            <a:off x="1270000" y="2971800"/>
            <a:ext cx="10464800" cy="38100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FFFFFF"/>
        </a:solidFill>
      </p:bgPr>
    </p:bg>
    <p:spTree>
      <p:nvGrpSpPr>
        <p:cNvPr id="1" name=""/>
        <p:cNvGrpSpPr/>
        <p:nvPr/>
      </p:nvGrpSpPr>
      <p:grpSpPr>
        <a:xfrm>
          <a:off x="0" y="0"/>
          <a:ext cx="0" cy="0"/>
          <a:chOff x="0" y="0"/>
          <a:chExt cx="0" cy="0"/>
        </a:xfrm>
      </p:grpSpPr>
      <p:sp>
        <p:nvSpPr>
          <p:cNvPr id="51" name="Shape 51"/>
          <p:cNvSpPr/>
          <p:nvPr>
            <p:ph type="title"/>
          </p:nvPr>
        </p:nvSpPr>
        <p:spPr>
          <a:xfrm>
            <a:off x="1270000" y="7366000"/>
            <a:ext cx="10464800" cy="17018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bg>
      <p:bgPr>
        <a:solidFill>
          <a:srgbClr val="FFFFFF"/>
        </a:solidFill>
      </p:bgPr>
    </p:bg>
    <p:spTree>
      <p:nvGrpSpPr>
        <p:cNvPr id="1" name=""/>
        <p:cNvGrpSpPr/>
        <p:nvPr/>
      </p:nvGrpSpPr>
      <p:grpSpPr>
        <a:xfrm>
          <a:off x="0" y="0"/>
          <a:ext cx="0" cy="0"/>
          <a:chOff x="0" y="0"/>
          <a:chExt cx="0" cy="0"/>
        </a:xfrm>
      </p:grpSpPr>
      <p:sp>
        <p:nvSpPr>
          <p:cNvPr id="53" name="Shape 53"/>
          <p:cNvSpPr/>
          <p:nvPr>
            <p:ph type="title"/>
          </p:nvPr>
        </p:nvSpPr>
        <p:spPr>
          <a:xfrm>
            <a:off x="1270000" y="7366000"/>
            <a:ext cx="10464800" cy="17018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FFFFFF"/>
        </a:solidFill>
      </p:bgPr>
    </p:bg>
    <p:spTree>
      <p:nvGrpSpPr>
        <p:cNvPr id="1" name=""/>
        <p:cNvGrpSpPr/>
        <p:nvPr/>
      </p:nvGrpSpPr>
      <p:grpSpPr>
        <a:xfrm>
          <a:off x="0" y="0"/>
          <a:ext cx="0" cy="0"/>
          <a:chOff x="0" y="0"/>
          <a:chExt cx="0" cy="0"/>
        </a:xfrm>
      </p:grpSpPr>
      <p:sp>
        <p:nvSpPr>
          <p:cNvPr id="55" name="Shape 55"/>
          <p:cNvSpPr/>
          <p:nvPr>
            <p:ph type="title"/>
          </p:nvPr>
        </p:nvSpPr>
        <p:spPr>
          <a:xfrm>
            <a:off x="635000" y="1409700"/>
            <a:ext cx="5867400" cy="3302000"/>
          </a:xfrm>
          <a:prstGeom prst="rect">
            <a:avLst/>
          </a:prstGeom>
        </p:spPr>
        <p:txBody>
          <a:bodyPr lIns="0" tIns="0" rIns="0" bIns="0" anchor="b"/>
          <a:lstStyle>
            <a:lvl1pPr defTabSz="584200">
              <a:defRPr sz="7000">
                <a:solidFill>
                  <a:srgbClr val="000000"/>
                </a:solidFill>
                <a:latin typeface="+mn-lt"/>
                <a:ea typeface="+mn-ea"/>
                <a:cs typeface="+mn-cs"/>
                <a:sym typeface="Gill Sans"/>
              </a:defRPr>
            </a:lvl1pPr>
          </a:lstStyle>
          <a:p>
            <a:pPr lvl="0">
              <a:defRPr sz="1800"/>
            </a:pPr>
            <a:r>
              <a:rPr sz="7000"/>
              <a:t>Title Text</a:t>
            </a:r>
          </a:p>
        </p:txBody>
      </p:sp>
      <p:sp>
        <p:nvSpPr>
          <p:cNvPr id="56" name="Shape 56"/>
          <p:cNvSpPr/>
          <p:nvPr>
            <p:ph type="body" idx="1"/>
          </p:nvPr>
        </p:nvSpPr>
        <p:spPr>
          <a:xfrm>
            <a:off x="635000" y="4787900"/>
            <a:ext cx="5867400" cy="3302000"/>
          </a:xfrm>
          <a:prstGeom prst="rect">
            <a:avLst/>
          </a:prstGeom>
        </p:spPr>
        <p:txBody>
          <a:bodyPr lIns="0" tIns="0" rIns="0" bIns="0" anchor="t"/>
          <a:lstStyle>
            <a:lvl1pPr marL="0" indent="0" algn="ctr" defTabSz="584200">
              <a:spcBef>
                <a:spcPts val="0"/>
              </a:spcBef>
              <a:buSzTx/>
              <a:buNone/>
              <a:defRPr sz="3400">
                <a:solidFill>
                  <a:srgbClr val="000000"/>
                </a:solidFill>
                <a:latin typeface="+mn-lt"/>
                <a:ea typeface="+mn-ea"/>
                <a:cs typeface="+mn-cs"/>
                <a:sym typeface="Gill Sans"/>
              </a:defRPr>
            </a:lvl1pPr>
            <a:lvl2pPr marL="0" indent="0" algn="ctr" defTabSz="584200">
              <a:spcBef>
                <a:spcPts val="0"/>
              </a:spcBef>
              <a:buSzTx/>
              <a:buNone/>
              <a:defRPr sz="3400">
                <a:solidFill>
                  <a:srgbClr val="000000"/>
                </a:solidFill>
                <a:latin typeface="+mn-lt"/>
                <a:ea typeface="+mn-ea"/>
                <a:cs typeface="+mn-cs"/>
                <a:sym typeface="Gill Sans"/>
              </a:defRPr>
            </a:lvl2pPr>
            <a:lvl3pPr marL="0" indent="0" algn="ctr" defTabSz="584200">
              <a:spcBef>
                <a:spcPts val="0"/>
              </a:spcBef>
              <a:buSzTx/>
              <a:buNone/>
              <a:defRPr sz="3400">
                <a:solidFill>
                  <a:srgbClr val="000000"/>
                </a:solidFill>
                <a:latin typeface="+mn-lt"/>
                <a:ea typeface="+mn-ea"/>
                <a:cs typeface="+mn-cs"/>
                <a:sym typeface="Gill Sans"/>
              </a:defRPr>
            </a:lvl3pPr>
            <a:lvl4pPr marL="0" indent="0" algn="ctr" defTabSz="584200">
              <a:spcBef>
                <a:spcPts val="0"/>
              </a:spcBef>
              <a:buSzTx/>
              <a:buNone/>
              <a:defRPr sz="3400">
                <a:solidFill>
                  <a:srgbClr val="000000"/>
                </a:solidFill>
                <a:latin typeface="+mn-lt"/>
                <a:ea typeface="+mn-ea"/>
                <a:cs typeface="+mn-cs"/>
                <a:sym typeface="Gill Sans"/>
              </a:defRPr>
            </a:lvl4pPr>
            <a:lvl5pPr marL="0" indent="0" algn="ctr" defTabSz="584200">
              <a:spcBef>
                <a:spcPts val="0"/>
              </a:spcBef>
              <a:buSzTx/>
              <a:buNone/>
              <a:defRPr sz="3400">
                <a:solidFill>
                  <a:srgbClr val="000000"/>
                </a:solidFill>
                <a:latin typeface="+mn-lt"/>
                <a:ea typeface="+mn-ea"/>
                <a:cs typeface="+mn-cs"/>
                <a:sym typeface="Gill Sans"/>
              </a:defRPr>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bg>
      <p:bgPr>
        <a:solidFill>
          <a:srgbClr val="FFFFFF"/>
        </a:solidFill>
      </p:bgPr>
    </p:bg>
    <p:spTree>
      <p:nvGrpSpPr>
        <p:cNvPr id="1" name=""/>
        <p:cNvGrpSpPr/>
        <p:nvPr/>
      </p:nvGrpSpPr>
      <p:grpSpPr>
        <a:xfrm>
          <a:off x="0" y="0"/>
          <a:ext cx="0" cy="0"/>
          <a:chOff x="0" y="0"/>
          <a:chExt cx="0" cy="0"/>
        </a:xfrm>
      </p:grpSpPr>
      <p:sp>
        <p:nvSpPr>
          <p:cNvPr id="58" name="Shape 58"/>
          <p:cNvSpPr/>
          <p:nvPr>
            <p:ph type="title"/>
          </p:nvPr>
        </p:nvSpPr>
        <p:spPr>
          <a:xfrm>
            <a:off x="635000" y="1409700"/>
            <a:ext cx="5867400" cy="3302000"/>
          </a:xfrm>
          <a:prstGeom prst="rect">
            <a:avLst/>
          </a:prstGeom>
        </p:spPr>
        <p:txBody>
          <a:bodyPr lIns="0" tIns="0" rIns="0" bIns="0" anchor="b"/>
          <a:lstStyle>
            <a:lvl1pPr defTabSz="584200">
              <a:defRPr sz="7000">
                <a:solidFill>
                  <a:srgbClr val="000000"/>
                </a:solidFill>
                <a:latin typeface="+mn-lt"/>
                <a:ea typeface="+mn-ea"/>
                <a:cs typeface="+mn-cs"/>
                <a:sym typeface="Gill Sans"/>
              </a:defRPr>
            </a:lvl1pPr>
          </a:lstStyle>
          <a:p>
            <a:pPr lvl="0">
              <a:defRPr sz="1800"/>
            </a:pPr>
            <a:r>
              <a:rPr sz="7000"/>
              <a:t>Title Text</a:t>
            </a:r>
          </a:p>
        </p:txBody>
      </p:sp>
      <p:sp>
        <p:nvSpPr>
          <p:cNvPr id="59" name="Shape 59"/>
          <p:cNvSpPr/>
          <p:nvPr>
            <p:ph type="body" idx="1"/>
          </p:nvPr>
        </p:nvSpPr>
        <p:spPr>
          <a:xfrm>
            <a:off x="635000" y="4787900"/>
            <a:ext cx="5867400" cy="3302000"/>
          </a:xfrm>
          <a:prstGeom prst="rect">
            <a:avLst/>
          </a:prstGeom>
        </p:spPr>
        <p:txBody>
          <a:bodyPr lIns="0" tIns="0" rIns="0" bIns="0" anchor="t"/>
          <a:lstStyle>
            <a:lvl1pPr marL="0" indent="0" algn="ctr" defTabSz="584200">
              <a:spcBef>
                <a:spcPts val="0"/>
              </a:spcBef>
              <a:buSzTx/>
              <a:buNone/>
              <a:defRPr sz="3400">
                <a:solidFill>
                  <a:srgbClr val="000000"/>
                </a:solidFill>
                <a:latin typeface="+mn-lt"/>
                <a:ea typeface="+mn-ea"/>
                <a:cs typeface="+mn-cs"/>
                <a:sym typeface="Gill Sans"/>
              </a:defRPr>
            </a:lvl1pPr>
            <a:lvl2pPr marL="0" indent="0" algn="ctr" defTabSz="584200">
              <a:spcBef>
                <a:spcPts val="0"/>
              </a:spcBef>
              <a:buSzTx/>
              <a:buNone/>
              <a:defRPr sz="3400">
                <a:solidFill>
                  <a:srgbClr val="000000"/>
                </a:solidFill>
                <a:latin typeface="+mn-lt"/>
                <a:ea typeface="+mn-ea"/>
                <a:cs typeface="+mn-cs"/>
                <a:sym typeface="Gill Sans"/>
              </a:defRPr>
            </a:lvl2pPr>
            <a:lvl3pPr marL="0" indent="0" algn="ctr" defTabSz="584200">
              <a:spcBef>
                <a:spcPts val="0"/>
              </a:spcBef>
              <a:buSzTx/>
              <a:buNone/>
              <a:defRPr sz="3400">
                <a:solidFill>
                  <a:srgbClr val="000000"/>
                </a:solidFill>
                <a:latin typeface="+mn-lt"/>
                <a:ea typeface="+mn-ea"/>
                <a:cs typeface="+mn-cs"/>
                <a:sym typeface="Gill Sans"/>
              </a:defRPr>
            </a:lvl3pPr>
            <a:lvl4pPr marL="0" indent="0" algn="ctr" defTabSz="584200">
              <a:spcBef>
                <a:spcPts val="0"/>
              </a:spcBef>
              <a:buSzTx/>
              <a:buNone/>
              <a:defRPr sz="3400">
                <a:solidFill>
                  <a:srgbClr val="000000"/>
                </a:solidFill>
                <a:latin typeface="+mn-lt"/>
                <a:ea typeface="+mn-ea"/>
                <a:cs typeface="+mn-cs"/>
                <a:sym typeface="Gill Sans"/>
              </a:defRPr>
            </a:lvl4pPr>
            <a:lvl5pPr marL="0" indent="0" algn="ctr" defTabSz="584200">
              <a:spcBef>
                <a:spcPts val="0"/>
              </a:spcBef>
              <a:buSzTx/>
              <a:buNone/>
              <a:defRPr sz="3400">
                <a:solidFill>
                  <a:srgbClr val="000000"/>
                </a:solidFill>
                <a:latin typeface="+mn-lt"/>
                <a:ea typeface="+mn-ea"/>
                <a:cs typeface="+mn-cs"/>
                <a:sym typeface="Gill Sans"/>
              </a:defRPr>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1" name="Shape 61"/>
          <p:cNvSpPr/>
          <p:nvPr>
            <p:ph type="title"/>
          </p:nvPr>
        </p:nvSpPr>
        <p:spPr>
          <a:xfrm>
            <a:off x="1270000" y="254000"/>
            <a:ext cx="10464800" cy="24384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
        <p:nvSpPr>
          <p:cNvPr id="62" name="Shape 62"/>
          <p:cNvSpPr/>
          <p:nvPr>
            <p:ph type="body" idx="1"/>
          </p:nvPr>
        </p:nvSpPr>
        <p:spPr>
          <a:xfrm>
            <a:off x="1270000" y="2768600"/>
            <a:ext cx="5041900" cy="5715000"/>
          </a:xfrm>
          <a:prstGeom prst="rect">
            <a:avLst/>
          </a:prstGeom>
        </p:spPr>
        <p:txBody>
          <a:bodyPr/>
          <a:lstStyle>
            <a:lvl1pPr marL="812120" indent="-494620" defTabSz="584200">
              <a:spcBef>
                <a:spcPts val="3800"/>
              </a:spcBef>
              <a:buSzPct val="171000"/>
              <a:buChar char="•"/>
              <a:defRPr sz="3200">
                <a:solidFill>
                  <a:srgbClr val="000000"/>
                </a:solidFill>
                <a:latin typeface="+mn-lt"/>
                <a:ea typeface="+mn-ea"/>
                <a:cs typeface="+mn-cs"/>
                <a:sym typeface="Gill Sans"/>
              </a:defRPr>
            </a:lvl1pPr>
            <a:lvl2pPr marL="1256620" indent="-494620" defTabSz="584200">
              <a:spcBef>
                <a:spcPts val="3800"/>
              </a:spcBef>
              <a:buSzPct val="171000"/>
              <a:buChar char="•"/>
              <a:defRPr sz="3200">
                <a:solidFill>
                  <a:srgbClr val="000000"/>
                </a:solidFill>
                <a:latin typeface="+mn-lt"/>
                <a:ea typeface="+mn-ea"/>
                <a:cs typeface="+mn-cs"/>
                <a:sym typeface="Gill Sans"/>
              </a:defRPr>
            </a:lvl2pPr>
            <a:lvl3pPr marL="1701120" indent="-494620" defTabSz="584200">
              <a:spcBef>
                <a:spcPts val="3800"/>
              </a:spcBef>
              <a:buSzPct val="171000"/>
              <a:buChar char="•"/>
              <a:defRPr sz="3200">
                <a:solidFill>
                  <a:srgbClr val="000000"/>
                </a:solidFill>
                <a:latin typeface="+mn-lt"/>
                <a:ea typeface="+mn-ea"/>
                <a:cs typeface="+mn-cs"/>
                <a:sym typeface="Gill Sans"/>
              </a:defRPr>
            </a:lvl3pPr>
            <a:lvl4pPr marL="2145620" indent="-494620" defTabSz="584200">
              <a:spcBef>
                <a:spcPts val="3800"/>
              </a:spcBef>
              <a:buSzPct val="171000"/>
              <a:buChar char="•"/>
              <a:defRPr sz="3200">
                <a:solidFill>
                  <a:srgbClr val="000000"/>
                </a:solidFill>
                <a:latin typeface="+mn-lt"/>
                <a:ea typeface="+mn-ea"/>
                <a:cs typeface="+mn-cs"/>
                <a:sym typeface="Gill Sans"/>
              </a:defRPr>
            </a:lvl4pPr>
            <a:lvl5pPr marL="2590120" indent="-494620" defTabSz="584200">
              <a:spcBef>
                <a:spcPts val="3800"/>
              </a:spcBef>
              <a:buSzPct val="171000"/>
              <a:buChar char="•"/>
              <a:defRPr sz="3200">
                <a:solidFill>
                  <a:srgbClr val="000000"/>
                </a:solidFill>
                <a:latin typeface="+mn-lt"/>
                <a:ea typeface="+mn-ea"/>
                <a:cs typeface="+mn-cs"/>
                <a:sym typeface="Gill San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solidFill>
          <a:srgbClr val="FFFFFF"/>
        </a:solidFill>
      </p:bgPr>
    </p:bg>
    <p:spTree>
      <p:nvGrpSpPr>
        <p:cNvPr id="1" name=""/>
        <p:cNvGrpSpPr/>
        <p:nvPr/>
      </p:nvGrpSpPr>
      <p:grpSpPr>
        <a:xfrm>
          <a:off x="0" y="0"/>
          <a:ext cx="0" cy="0"/>
          <a:chOff x="0" y="0"/>
          <a:chExt cx="0" cy="0"/>
        </a:xfrm>
      </p:grpSpPr>
      <p:sp>
        <p:nvSpPr>
          <p:cNvPr id="64" name="Shape 64"/>
          <p:cNvSpPr/>
          <p:nvPr>
            <p:ph type="title"/>
          </p:nvPr>
        </p:nvSpPr>
        <p:spPr>
          <a:xfrm>
            <a:off x="1270000" y="254000"/>
            <a:ext cx="10464800" cy="24384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
        <p:nvSpPr>
          <p:cNvPr id="65" name="Shape 65"/>
          <p:cNvSpPr/>
          <p:nvPr>
            <p:ph type="body" idx="1"/>
          </p:nvPr>
        </p:nvSpPr>
        <p:spPr>
          <a:xfrm>
            <a:off x="1270000" y="2768600"/>
            <a:ext cx="5041900" cy="5715000"/>
          </a:xfrm>
          <a:prstGeom prst="rect">
            <a:avLst/>
          </a:prstGeom>
        </p:spPr>
        <p:txBody>
          <a:bodyPr/>
          <a:lstStyle>
            <a:lvl1pPr marL="812120" indent="-494620" defTabSz="584200">
              <a:spcBef>
                <a:spcPts val="3800"/>
              </a:spcBef>
              <a:buSzPct val="171000"/>
              <a:buChar char="•"/>
              <a:defRPr sz="3200">
                <a:solidFill>
                  <a:srgbClr val="000000"/>
                </a:solidFill>
                <a:latin typeface="+mn-lt"/>
                <a:ea typeface="+mn-ea"/>
                <a:cs typeface="+mn-cs"/>
                <a:sym typeface="Gill Sans"/>
              </a:defRPr>
            </a:lvl1pPr>
            <a:lvl2pPr marL="1256620" indent="-494620" defTabSz="584200">
              <a:spcBef>
                <a:spcPts val="3800"/>
              </a:spcBef>
              <a:buSzPct val="171000"/>
              <a:buChar char="•"/>
              <a:defRPr sz="3200">
                <a:solidFill>
                  <a:srgbClr val="000000"/>
                </a:solidFill>
                <a:latin typeface="+mn-lt"/>
                <a:ea typeface="+mn-ea"/>
                <a:cs typeface="+mn-cs"/>
                <a:sym typeface="Gill Sans"/>
              </a:defRPr>
            </a:lvl2pPr>
            <a:lvl3pPr marL="1701120" indent="-494620" defTabSz="584200">
              <a:spcBef>
                <a:spcPts val="3800"/>
              </a:spcBef>
              <a:buSzPct val="171000"/>
              <a:buChar char="•"/>
              <a:defRPr sz="3200">
                <a:solidFill>
                  <a:srgbClr val="000000"/>
                </a:solidFill>
                <a:latin typeface="+mn-lt"/>
                <a:ea typeface="+mn-ea"/>
                <a:cs typeface="+mn-cs"/>
                <a:sym typeface="Gill Sans"/>
              </a:defRPr>
            </a:lvl3pPr>
            <a:lvl4pPr marL="2145620" indent="-494620" defTabSz="584200">
              <a:spcBef>
                <a:spcPts val="3800"/>
              </a:spcBef>
              <a:buSzPct val="171000"/>
              <a:buChar char="•"/>
              <a:defRPr sz="3200">
                <a:solidFill>
                  <a:srgbClr val="000000"/>
                </a:solidFill>
                <a:latin typeface="+mn-lt"/>
                <a:ea typeface="+mn-ea"/>
                <a:cs typeface="+mn-cs"/>
                <a:sym typeface="Gill Sans"/>
              </a:defRPr>
            </a:lvl4pPr>
            <a:lvl5pPr marL="2590120" indent="-494620" defTabSz="584200">
              <a:spcBef>
                <a:spcPts val="3800"/>
              </a:spcBef>
              <a:buSzPct val="171000"/>
              <a:buChar char="•"/>
              <a:defRPr sz="3200">
                <a:solidFill>
                  <a:srgbClr val="000000"/>
                </a:solidFill>
                <a:latin typeface="+mn-lt"/>
                <a:ea typeface="+mn-ea"/>
                <a:cs typeface="+mn-cs"/>
                <a:sym typeface="Gill San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solidFill>
          <a:srgbClr val="FFFFFF"/>
        </a:solidFill>
      </p:bgPr>
    </p:bg>
    <p:spTree>
      <p:nvGrpSpPr>
        <p:cNvPr id="1" name=""/>
        <p:cNvGrpSpPr/>
        <p:nvPr/>
      </p:nvGrpSpPr>
      <p:grpSpPr>
        <a:xfrm>
          <a:off x="0" y="0"/>
          <a:ext cx="0" cy="0"/>
          <a:chOff x="0" y="0"/>
          <a:chExt cx="0" cy="0"/>
        </a:xfrm>
      </p:grpSpPr>
      <p:sp>
        <p:nvSpPr>
          <p:cNvPr id="67" name="Shape 67"/>
          <p:cNvSpPr/>
          <p:nvPr>
            <p:ph type="title"/>
          </p:nvPr>
        </p:nvSpPr>
        <p:spPr>
          <a:xfrm>
            <a:off x="1270000" y="254000"/>
            <a:ext cx="10464800" cy="2438400"/>
          </a:xfrm>
          <a:prstGeom prst="rect">
            <a:avLst/>
          </a:prstGeom>
        </p:spPr>
        <p:txBody>
          <a:bodyPr/>
          <a:lstStyle>
            <a:lvl1pPr defTabSz="584200">
              <a:defRPr sz="8400">
                <a:solidFill>
                  <a:srgbClr val="000000"/>
                </a:solidFill>
                <a:latin typeface="+mn-lt"/>
                <a:ea typeface="+mn-ea"/>
                <a:cs typeface="+mn-cs"/>
                <a:sym typeface="Gill Sans"/>
              </a:defRPr>
            </a:lvl1pPr>
          </a:lstStyle>
          <a:p>
            <a:pPr lvl="0">
              <a:defRPr sz="1800"/>
            </a:pPr>
            <a:r>
              <a:rPr sz="8400"/>
              <a:t>Title Text</a:t>
            </a:r>
          </a:p>
        </p:txBody>
      </p:sp>
      <p:sp>
        <p:nvSpPr>
          <p:cNvPr id="68" name="Shape 68"/>
          <p:cNvSpPr/>
          <p:nvPr>
            <p:ph type="body" idx="1"/>
          </p:nvPr>
        </p:nvSpPr>
        <p:spPr>
          <a:xfrm>
            <a:off x="7772400" y="2768600"/>
            <a:ext cx="3962400" cy="5715000"/>
          </a:xfrm>
          <a:prstGeom prst="rect">
            <a:avLst/>
          </a:prstGeom>
        </p:spPr>
        <p:txBody>
          <a:bodyPr/>
          <a:lstStyle>
            <a:lvl1pPr marL="812120" indent="-494620" defTabSz="584200">
              <a:spcBef>
                <a:spcPts val="3800"/>
              </a:spcBef>
              <a:buSzPct val="171000"/>
              <a:buChar char="•"/>
              <a:defRPr sz="3200">
                <a:solidFill>
                  <a:srgbClr val="000000"/>
                </a:solidFill>
                <a:latin typeface="+mn-lt"/>
                <a:ea typeface="+mn-ea"/>
                <a:cs typeface="+mn-cs"/>
                <a:sym typeface="Gill Sans"/>
              </a:defRPr>
            </a:lvl1pPr>
            <a:lvl2pPr marL="1256620" indent="-494620" defTabSz="584200">
              <a:spcBef>
                <a:spcPts val="3800"/>
              </a:spcBef>
              <a:buSzPct val="171000"/>
              <a:buChar char="•"/>
              <a:defRPr sz="3200">
                <a:solidFill>
                  <a:srgbClr val="000000"/>
                </a:solidFill>
                <a:latin typeface="+mn-lt"/>
                <a:ea typeface="+mn-ea"/>
                <a:cs typeface="+mn-cs"/>
                <a:sym typeface="Gill Sans"/>
              </a:defRPr>
            </a:lvl2pPr>
            <a:lvl3pPr marL="1701120" indent="-494620" defTabSz="584200">
              <a:spcBef>
                <a:spcPts val="3800"/>
              </a:spcBef>
              <a:buSzPct val="171000"/>
              <a:buChar char="•"/>
              <a:defRPr sz="3200">
                <a:solidFill>
                  <a:srgbClr val="000000"/>
                </a:solidFill>
                <a:latin typeface="+mn-lt"/>
                <a:ea typeface="+mn-ea"/>
                <a:cs typeface="+mn-cs"/>
                <a:sym typeface="Gill Sans"/>
              </a:defRPr>
            </a:lvl3pPr>
            <a:lvl4pPr marL="2145620" indent="-494620" defTabSz="584200">
              <a:spcBef>
                <a:spcPts val="3800"/>
              </a:spcBef>
              <a:buSzPct val="171000"/>
              <a:buChar char="•"/>
              <a:defRPr sz="3200">
                <a:solidFill>
                  <a:srgbClr val="000000"/>
                </a:solidFill>
                <a:latin typeface="+mn-lt"/>
                <a:ea typeface="+mn-ea"/>
                <a:cs typeface="+mn-cs"/>
                <a:sym typeface="Gill Sans"/>
              </a:defRPr>
            </a:lvl4pPr>
            <a:lvl5pPr marL="2590120" indent="-494620" defTabSz="584200">
              <a:spcBef>
                <a:spcPts val="3800"/>
              </a:spcBef>
              <a:buSzPct val="171000"/>
              <a:buChar char="•"/>
              <a:defRPr sz="3200">
                <a:solidFill>
                  <a:srgbClr val="000000"/>
                </a:solidFill>
                <a:latin typeface="+mn-lt"/>
                <a:ea typeface="+mn-ea"/>
                <a:cs typeface="+mn-cs"/>
                <a:sym typeface="Gill San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2" name="Shape 12"/>
          <p:cNvSpPr/>
          <p:nvPr>
            <p:ph type="body" idx="1"/>
          </p:nvPr>
        </p:nvSpPr>
        <p:spPr>
          <a:prstGeom prst="rect">
            <a:avLst/>
          </a:prstGeom>
        </p:spPr>
        <p:txBody>
          <a:bodyPr lIns="0" tIns="0" rIns="0" bIns="0" numCol="2" spcCol="523240" anchor="t"/>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270000" y="1066800"/>
            <a:ext cx="10464800" cy="7620000"/>
          </a:xfrm>
          <a:prstGeom prst="rect">
            <a:avLst/>
          </a:prstGeom>
        </p:spPr>
        <p:txBody>
          <a:bodyPr/>
          <a:lstStyle>
            <a:lvl1pPr>
              <a:spcBef>
                <a:spcPts val="6000"/>
              </a:spcBef>
              <a:buBlip>
                <a:blip r:embed="rId2"/>
              </a:buBlip>
            </a:lvl1pPr>
            <a:lvl2pPr>
              <a:spcBef>
                <a:spcPts val="6000"/>
              </a:spcBef>
              <a:buBlip>
                <a:blip r:embed="rId2"/>
              </a:buBlip>
            </a:lvl2pPr>
            <a:lvl3pPr>
              <a:spcBef>
                <a:spcPts val="6000"/>
              </a:spcBef>
              <a:buBlip>
                <a:blip r:embed="rId2"/>
              </a:buBlip>
            </a:lvl3pPr>
            <a:lvl4pPr>
              <a:spcBef>
                <a:spcPts val="6000"/>
              </a:spcBef>
              <a:buBlip>
                <a:blip r:embed="rId2"/>
              </a:buBlip>
            </a:lvl4pPr>
            <a:lvl5pPr>
              <a:spcBef>
                <a:spcPts val="6000"/>
              </a:spcBef>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270000" y="7366000"/>
            <a:ext cx="10464800" cy="18288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3" name="Shape 23"/>
          <p:cNvSpPr/>
          <p:nvPr>
            <p:ph type="title"/>
          </p:nvPr>
        </p:nvSpPr>
        <p:spPr>
          <a:xfrm>
            <a:off x="596900" y="1790700"/>
            <a:ext cx="6032500" cy="3048000"/>
          </a:xfrm>
          <a:prstGeom prst="rect">
            <a:avLst/>
          </a:prstGeom>
        </p:spPr>
        <p:txBody>
          <a:bodyPr lIns="0" tIns="0" rIns="0" bIns="0" anchor="b"/>
          <a:lstStyle>
            <a:lvl1pPr>
              <a:defRPr sz="6000"/>
            </a:lvl1pPr>
          </a:lstStyle>
          <a:p>
            <a:pPr lvl="0">
              <a:defRPr sz="1800">
                <a:solidFill>
                  <a:srgbClr val="000000"/>
                </a:solidFill>
              </a:defRPr>
            </a:pPr>
            <a:r>
              <a:rPr sz="6000">
                <a:solidFill>
                  <a:srgbClr val="FFFFFF"/>
                </a:solidFill>
              </a:rPr>
              <a:t>Title Text</a:t>
            </a:r>
          </a:p>
        </p:txBody>
      </p:sp>
      <p:sp>
        <p:nvSpPr>
          <p:cNvPr id="24" name="Shape 24"/>
          <p:cNvSpPr/>
          <p:nvPr>
            <p:ph type="body" idx="1"/>
          </p:nvPr>
        </p:nvSpPr>
        <p:spPr>
          <a:xfrm>
            <a:off x="596900" y="4940300"/>
            <a:ext cx="6032500" cy="30480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7200">
                <a:solidFill>
                  <a:srgbClr val="FFFFFF"/>
                </a:solidFill>
              </a:rPr>
              <a:t>Title Text</a:t>
            </a:r>
          </a:p>
        </p:txBody>
      </p:sp>
      <p:sp>
        <p:nvSpPr>
          <p:cNvPr id="3" name="Shape 3"/>
          <p:cNvSpPr/>
          <p:nvPr>
            <p:ph type="body" idx="1"/>
          </p:nvPr>
        </p:nvSpPr>
        <p:spPr>
          <a:xfrm>
            <a:off x="1270000" y="2946400"/>
            <a:ext cx="10464800" cy="574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Lst>
  <p:transition spd="med" advClick="1"/>
  <p:txStyles>
    <p:titleStyle>
      <a:lvl1pPr algn="ctr" defTabSz="457200">
        <a:defRPr sz="7200">
          <a:solidFill>
            <a:srgbClr val="FFFFFF"/>
          </a:solidFill>
          <a:latin typeface="+mj-lt"/>
          <a:ea typeface="+mj-ea"/>
          <a:cs typeface="+mj-cs"/>
          <a:sym typeface="Chalkboard"/>
        </a:defRPr>
      </a:lvl1pPr>
      <a:lvl2pPr indent="228600" algn="ctr" defTabSz="457200">
        <a:defRPr sz="7200">
          <a:solidFill>
            <a:srgbClr val="FFFFFF"/>
          </a:solidFill>
          <a:latin typeface="+mj-lt"/>
          <a:ea typeface="+mj-ea"/>
          <a:cs typeface="+mj-cs"/>
          <a:sym typeface="Chalkboard"/>
        </a:defRPr>
      </a:lvl2pPr>
      <a:lvl3pPr indent="457200" algn="ctr" defTabSz="457200">
        <a:defRPr sz="7200">
          <a:solidFill>
            <a:srgbClr val="FFFFFF"/>
          </a:solidFill>
          <a:latin typeface="+mj-lt"/>
          <a:ea typeface="+mj-ea"/>
          <a:cs typeface="+mj-cs"/>
          <a:sym typeface="Chalkboard"/>
        </a:defRPr>
      </a:lvl3pPr>
      <a:lvl4pPr indent="685800" algn="ctr" defTabSz="457200">
        <a:defRPr sz="7200">
          <a:solidFill>
            <a:srgbClr val="FFFFFF"/>
          </a:solidFill>
          <a:latin typeface="+mj-lt"/>
          <a:ea typeface="+mj-ea"/>
          <a:cs typeface="+mj-cs"/>
          <a:sym typeface="Chalkboard"/>
        </a:defRPr>
      </a:lvl4pPr>
      <a:lvl5pPr indent="914400" algn="ctr" defTabSz="457200">
        <a:defRPr sz="7200">
          <a:solidFill>
            <a:srgbClr val="FFFFFF"/>
          </a:solidFill>
          <a:latin typeface="+mj-lt"/>
          <a:ea typeface="+mj-ea"/>
          <a:cs typeface="+mj-cs"/>
          <a:sym typeface="Chalkboard"/>
        </a:defRPr>
      </a:lvl5pPr>
      <a:lvl6pPr indent="1143000" algn="ctr" defTabSz="457200">
        <a:defRPr sz="7200">
          <a:solidFill>
            <a:srgbClr val="FFFFFF"/>
          </a:solidFill>
          <a:latin typeface="+mj-lt"/>
          <a:ea typeface="+mj-ea"/>
          <a:cs typeface="+mj-cs"/>
          <a:sym typeface="Chalkboard"/>
        </a:defRPr>
      </a:lvl6pPr>
      <a:lvl7pPr indent="1371600" algn="ctr" defTabSz="457200">
        <a:defRPr sz="7200">
          <a:solidFill>
            <a:srgbClr val="FFFFFF"/>
          </a:solidFill>
          <a:latin typeface="+mj-lt"/>
          <a:ea typeface="+mj-ea"/>
          <a:cs typeface="+mj-cs"/>
          <a:sym typeface="Chalkboard"/>
        </a:defRPr>
      </a:lvl7pPr>
      <a:lvl8pPr indent="1600200" algn="ctr" defTabSz="457200">
        <a:defRPr sz="7200">
          <a:solidFill>
            <a:srgbClr val="FFFFFF"/>
          </a:solidFill>
          <a:latin typeface="+mj-lt"/>
          <a:ea typeface="+mj-ea"/>
          <a:cs typeface="+mj-cs"/>
          <a:sym typeface="Chalkboard"/>
        </a:defRPr>
      </a:lvl8pPr>
      <a:lvl9pPr indent="1828800" algn="ctr" defTabSz="457200">
        <a:defRPr sz="7200">
          <a:solidFill>
            <a:srgbClr val="FFFFFF"/>
          </a:solidFill>
          <a:latin typeface="+mj-lt"/>
          <a:ea typeface="+mj-ea"/>
          <a:cs typeface="+mj-cs"/>
          <a:sym typeface="Chalkboard"/>
        </a:defRPr>
      </a:lvl9pPr>
    </p:titleStyle>
    <p:bodyStyle>
      <a:lvl1pPr marL="893697" indent="-436497" defTabSz="457200">
        <a:spcBef>
          <a:spcPts val="3000"/>
        </a:spcBef>
        <a:buSzPct val="43000"/>
        <a:buBlip>
          <a:blip r:embed="rId3"/>
        </a:buBlip>
        <a:defRPr sz="3600">
          <a:solidFill>
            <a:srgbClr val="FFFFFF"/>
          </a:solidFill>
          <a:latin typeface="+mj-lt"/>
          <a:ea typeface="+mj-ea"/>
          <a:cs typeface="+mj-cs"/>
          <a:sym typeface="Chalkboard"/>
        </a:defRPr>
      </a:lvl1pPr>
      <a:lvl2pPr marL="1439797" indent="-436497" defTabSz="457200">
        <a:spcBef>
          <a:spcPts val="3000"/>
        </a:spcBef>
        <a:buSzPct val="43000"/>
        <a:buBlip>
          <a:blip r:embed="rId3"/>
        </a:buBlip>
        <a:defRPr sz="3600">
          <a:solidFill>
            <a:srgbClr val="FFFFFF"/>
          </a:solidFill>
          <a:latin typeface="+mj-lt"/>
          <a:ea typeface="+mj-ea"/>
          <a:cs typeface="+mj-cs"/>
          <a:sym typeface="Chalkboard"/>
        </a:defRPr>
      </a:lvl2pPr>
      <a:lvl3pPr marL="1973197" indent="-436497" defTabSz="457200">
        <a:spcBef>
          <a:spcPts val="3000"/>
        </a:spcBef>
        <a:buSzPct val="43000"/>
        <a:buBlip>
          <a:blip r:embed="rId3"/>
        </a:buBlip>
        <a:defRPr sz="3600">
          <a:solidFill>
            <a:srgbClr val="FFFFFF"/>
          </a:solidFill>
          <a:latin typeface="+mj-lt"/>
          <a:ea typeface="+mj-ea"/>
          <a:cs typeface="+mj-cs"/>
          <a:sym typeface="Chalkboard"/>
        </a:defRPr>
      </a:lvl3pPr>
      <a:lvl4pPr marL="2544697" indent="-436497" defTabSz="457200">
        <a:spcBef>
          <a:spcPts val="3000"/>
        </a:spcBef>
        <a:buSzPct val="43000"/>
        <a:buBlip>
          <a:blip r:embed="rId3"/>
        </a:buBlip>
        <a:defRPr sz="3600">
          <a:solidFill>
            <a:srgbClr val="FFFFFF"/>
          </a:solidFill>
          <a:latin typeface="+mj-lt"/>
          <a:ea typeface="+mj-ea"/>
          <a:cs typeface="+mj-cs"/>
          <a:sym typeface="Chalkboard"/>
        </a:defRPr>
      </a:lvl4pPr>
      <a:lvl5pPr marL="3128897" indent="-436497" defTabSz="457200">
        <a:spcBef>
          <a:spcPts val="3000"/>
        </a:spcBef>
        <a:buSzPct val="43000"/>
        <a:buBlip>
          <a:blip r:embed="rId3"/>
        </a:buBlip>
        <a:defRPr sz="3600">
          <a:solidFill>
            <a:srgbClr val="FFFFFF"/>
          </a:solidFill>
          <a:latin typeface="+mj-lt"/>
          <a:ea typeface="+mj-ea"/>
          <a:cs typeface="+mj-cs"/>
          <a:sym typeface="Chalkboard"/>
        </a:defRPr>
      </a:lvl5pPr>
      <a:lvl6pPr marL="3484497" indent="-436497" defTabSz="457200">
        <a:spcBef>
          <a:spcPts val="3000"/>
        </a:spcBef>
        <a:buSzPct val="43000"/>
        <a:buBlip>
          <a:blip r:embed="rId3"/>
        </a:buBlip>
        <a:defRPr sz="3600">
          <a:solidFill>
            <a:srgbClr val="FFFFFF"/>
          </a:solidFill>
          <a:latin typeface="+mj-lt"/>
          <a:ea typeface="+mj-ea"/>
          <a:cs typeface="+mj-cs"/>
          <a:sym typeface="Chalkboard"/>
        </a:defRPr>
      </a:lvl6pPr>
      <a:lvl7pPr marL="3840097" indent="-436497" defTabSz="457200">
        <a:spcBef>
          <a:spcPts val="3000"/>
        </a:spcBef>
        <a:buSzPct val="43000"/>
        <a:buBlip>
          <a:blip r:embed="rId3"/>
        </a:buBlip>
        <a:defRPr sz="3600">
          <a:solidFill>
            <a:srgbClr val="FFFFFF"/>
          </a:solidFill>
          <a:latin typeface="+mj-lt"/>
          <a:ea typeface="+mj-ea"/>
          <a:cs typeface="+mj-cs"/>
          <a:sym typeface="Chalkboard"/>
        </a:defRPr>
      </a:lvl7pPr>
      <a:lvl8pPr marL="4195697" indent="-436497" defTabSz="457200">
        <a:spcBef>
          <a:spcPts val="3000"/>
        </a:spcBef>
        <a:buSzPct val="43000"/>
        <a:buBlip>
          <a:blip r:embed="rId3"/>
        </a:buBlip>
        <a:defRPr sz="3600">
          <a:solidFill>
            <a:srgbClr val="FFFFFF"/>
          </a:solidFill>
          <a:latin typeface="+mj-lt"/>
          <a:ea typeface="+mj-ea"/>
          <a:cs typeface="+mj-cs"/>
          <a:sym typeface="Chalkboard"/>
        </a:defRPr>
      </a:lvl8pPr>
      <a:lvl9pPr marL="4551297" indent="-436497" defTabSz="457200">
        <a:spcBef>
          <a:spcPts val="3000"/>
        </a:spcBef>
        <a:buSzPct val="43000"/>
        <a:buBlip>
          <a:blip r:embed="rId3"/>
        </a:buBlip>
        <a:defRPr sz="3600">
          <a:solidFill>
            <a:srgbClr val="FFFFFF"/>
          </a:solidFill>
          <a:latin typeface="+mj-lt"/>
          <a:ea typeface="+mj-ea"/>
          <a:cs typeface="+mj-cs"/>
          <a:sym typeface="Chalkboard"/>
        </a:defRPr>
      </a:lvl9pPr>
    </p:bodyStyle>
    <p:otherStyle>
      <a:lvl1pPr algn="ctr" defTabSz="457200">
        <a:defRPr>
          <a:solidFill>
            <a:schemeClr val="tx1"/>
          </a:solidFill>
          <a:latin typeface="+mn-lt"/>
          <a:ea typeface="+mn-ea"/>
          <a:cs typeface="+mn-cs"/>
          <a:sym typeface="Chalkboard"/>
        </a:defRPr>
      </a:lvl1pPr>
      <a:lvl2pPr indent="228600" algn="ctr" defTabSz="457200">
        <a:defRPr>
          <a:solidFill>
            <a:schemeClr val="tx1"/>
          </a:solidFill>
          <a:latin typeface="+mn-lt"/>
          <a:ea typeface="+mn-ea"/>
          <a:cs typeface="+mn-cs"/>
          <a:sym typeface="Chalkboard"/>
        </a:defRPr>
      </a:lvl2pPr>
      <a:lvl3pPr indent="457200" algn="ctr" defTabSz="457200">
        <a:defRPr>
          <a:solidFill>
            <a:schemeClr val="tx1"/>
          </a:solidFill>
          <a:latin typeface="+mn-lt"/>
          <a:ea typeface="+mn-ea"/>
          <a:cs typeface="+mn-cs"/>
          <a:sym typeface="Chalkboard"/>
        </a:defRPr>
      </a:lvl3pPr>
      <a:lvl4pPr indent="685800" algn="ctr" defTabSz="457200">
        <a:defRPr>
          <a:solidFill>
            <a:schemeClr val="tx1"/>
          </a:solidFill>
          <a:latin typeface="+mn-lt"/>
          <a:ea typeface="+mn-ea"/>
          <a:cs typeface="+mn-cs"/>
          <a:sym typeface="Chalkboard"/>
        </a:defRPr>
      </a:lvl4pPr>
      <a:lvl5pPr indent="914400" algn="ctr" defTabSz="457200">
        <a:defRPr>
          <a:solidFill>
            <a:schemeClr val="tx1"/>
          </a:solidFill>
          <a:latin typeface="+mn-lt"/>
          <a:ea typeface="+mn-ea"/>
          <a:cs typeface="+mn-cs"/>
          <a:sym typeface="Chalkboard"/>
        </a:defRPr>
      </a:lvl5pPr>
      <a:lvl6pPr indent="1143000" algn="ctr" defTabSz="457200">
        <a:defRPr>
          <a:solidFill>
            <a:schemeClr val="tx1"/>
          </a:solidFill>
          <a:latin typeface="+mn-lt"/>
          <a:ea typeface="+mn-ea"/>
          <a:cs typeface="+mn-cs"/>
          <a:sym typeface="Chalkboard"/>
        </a:defRPr>
      </a:lvl6pPr>
      <a:lvl7pPr indent="1371600" algn="ctr" defTabSz="457200">
        <a:defRPr>
          <a:solidFill>
            <a:schemeClr val="tx1"/>
          </a:solidFill>
          <a:latin typeface="+mn-lt"/>
          <a:ea typeface="+mn-ea"/>
          <a:cs typeface="+mn-cs"/>
          <a:sym typeface="Chalkboard"/>
        </a:defRPr>
      </a:lvl7pPr>
      <a:lvl8pPr indent="1600200" algn="ctr" defTabSz="457200">
        <a:defRPr>
          <a:solidFill>
            <a:schemeClr val="tx1"/>
          </a:solidFill>
          <a:latin typeface="+mn-lt"/>
          <a:ea typeface="+mn-ea"/>
          <a:cs typeface="+mn-cs"/>
          <a:sym typeface="Chalkboard"/>
        </a:defRPr>
      </a:lvl8pPr>
      <a:lvl9pPr indent="1828800" algn="ctr" defTabSz="457200">
        <a:defRPr>
          <a:solidFill>
            <a:schemeClr val="tx1"/>
          </a:solidFill>
          <a:latin typeface="+mn-lt"/>
          <a:ea typeface="+mn-ea"/>
          <a:cs typeface="+mn-cs"/>
          <a:sym typeface="Chalkboar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en.wikipedia.org/wiki/Salon_(gathering)" TargetMode="External"/><Relationship Id="rId3" Type="http://schemas.openxmlformats.org/officeDocument/2006/relationships/hyperlink" Target="http://rockylouproductions.com/blog_wp/2014/03/01/ds106-rocks/" TargetMode="External"/><Relationship Id="rId4" Type="http://schemas.openxmlformats.org/officeDocument/2006/relationships/video" Target="../media/media1.mov"/><Relationship Id="rId5" Type="http://schemas.microsoft.com/office/2007/relationships/media" Target="../media/media1.mov"/><Relationship Id="rId6"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sfF_LqHLKY0"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ultimedia.3m.com/mws/mediawebserver?mwsId=66666UF6EVsSyXTtlxMt4xT6EVtQEVs6EVs6EVs6E666666--&amp;fn=3M_COI_Book.pdf" TargetMode="External"/><Relationship Id="rId3" Type="http://schemas.openxmlformats.org/officeDocument/2006/relationships/hyperlink" Target="http://solutions.3m.com/wps/portal/3M/en_WW/History/3M/Company/McKnight-principles/" TargetMode="External"/><Relationship Id="rId4" Type="http://schemas.openxmlformats.org/officeDocument/2006/relationships/hyperlink" Target="http://youtu.be/G11t6XAIce0" TargetMode="External"/><Relationship Id="rId5" Type="http://schemas.openxmlformats.org/officeDocument/2006/relationships/hyperlink" Target="http://davecormier.com/edblog/2007/03/24/membership-collaboration-and-the-interwebs/" TargetMode="External"/><Relationship Id="rId6" Type="http://schemas.openxmlformats.org/officeDocument/2006/relationships/hyperlink" Target="http://ds106.us/" TargetMode="External"/><Relationship Id="rId7" Type="http://schemas.openxmlformats.org/officeDocument/2006/relationships/hyperlink" Target="http://mdvfunes.com/2013/08/09/no-you-should-not-do-ds106/" TargetMode="External"/><Relationship Id="rId8" Type="http://schemas.openxmlformats.org/officeDocument/2006/relationships/hyperlink" Target="http://www.fastcodesign.com/1663137/how-3m-gave-everyone-days-off-and-created-an-innovation-dynamo" TargetMode="External"/><Relationship Id="rId9" Type="http://schemas.openxmlformats.org/officeDocument/2006/relationships/hyperlink" Target="http://blogs.hbr.org/2013/08/the-innovation-mindset" TargetMode="External"/><Relationship Id="rId10" Type="http://schemas.openxmlformats.org/officeDocument/2006/relationships/hyperlink" Target="http://www.youtube.com/watch?v=WAD37VUW_j4&amp;feature=share" TargetMode="External"/><Relationship Id="rId11" Type="http://schemas.openxmlformats.org/officeDocument/2006/relationships/hyperlink" Target="http://ds-ina.tumblr.com/post/62220351049/headlessweek4audio" TargetMode="External"/><Relationship Id="rId12" Type="http://schemas.openxmlformats.org/officeDocument/2006/relationships/hyperlink" Target="http://dogtra" TargetMode="External"/><Relationship Id="rId13" Type="http://schemas.openxmlformats.org/officeDocument/2006/relationships/hyperlink" Target="http://www-jime.open.ac.uk/jime/article/viewArticle/2013-14/html" TargetMode="External"/><Relationship Id="rId14" Type="http://schemas.openxmlformats.org/officeDocument/2006/relationships/hyperlink" Target="http://www.educause.edu/ero/article/ds106-not-course-not-any-mooc" TargetMode="External"/><Relationship Id="rId15" Type="http://schemas.openxmlformats.org/officeDocument/2006/relationships/hyperlink" Target="http://cogdogblog.com/2013/07/21/in-which-ds106-goes-headless/"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sfF_LqHLKY0" TargetMode="External"/><Relationship Id="rId3" Type="http://schemas.openxmlformats.org/officeDocument/2006/relationships/hyperlink" Target="http://rockylouproductions.com/blog_wp/2013/08/18/3m-ds106_invitation/" TargetMode="External"/><Relationship Id="rId4" Type="http://schemas.openxmlformats.org/officeDocument/2006/relationships/hyperlink" Target="http://rockylouproductions.com/blog_wp/2013/10/02/gifs-gimp-and-me/" TargetMode="External"/><Relationship Id="rId5" Type="http://schemas.openxmlformats.org/officeDocument/2006/relationships/hyperlink" Target="http://rockylouproductions.com/blog_wp/2013/10/09/modifying-ds106-work-3m/" TargetMode="External"/><Relationship Id="rId6" Type="http://schemas.openxmlformats.org/officeDocument/2006/relationships/hyperlink" Target="http://www.astd.org/Publications/Magazines/TD/TD-Archive/2013/08/The-Untapped-Power-of-Action-Learning" TargetMode="External"/><Relationship Id="rId7" Type="http://schemas.openxmlformats.org/officeDocument/2006/relationships/hyperlink" Target="http://www.imaginiz.com/provocative/concept/solution.html" TargetMode="External"/><Relationship Id="rId8" Type="http://schemas.openxmlformats.org/officeDocument/2006/relationships/hyperlink" Target="http://www.nytimes.com/2012/11/04/education/edlife/massive-open-online-courses-are-multiplying-at-a-rapid-pace.html?pagewanted=all&amp;_r=0" TargetMode="External"/><Relationship Id="rId9" Type="http://schemas.openxmlformats.org/officeDocument/2006/relationships/hyperlink" Target="http://edtechfrontier.com/2013/05/11/the-pedagogy-of-moocs/" TargetMode="External"/><Relationship Id="rId10" Type="http://schemas.openxmlformats.org/officeDocument/2006/relationships/hyperlink" Target="http://www.edge.org/q2011/q11_2.html%22%20%5Cl%20%22zweig" TargetMode="External"/><Relationship Id="rId11" Type="http://schemas.openxmlformats.org/officeDocument/2006/relationships/hyperlink" Target="http://creativecommons.org/licenses/by/3.0/" TargetMode="External"/><Relationship Id="rId1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png"/><Relationship Id="rId3" Type="http://schemas.openxmlformats.org/officeDocument/2006/relationships/hyperlink" Target="https://www.flickr.com/photos/gforsythe/sets/72157626965187420"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3.0/" TargetMode="External"/><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t._Paul,_Minnesota"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body" idx="1"/>
          </p:nvPr>
        </p:nvSpPr>
        <p:spPr>
          <a:xfrm>
            <a:off x="2425700" y="7137400"/>
            <a:ext cx="8153400" cy="2082800"/>
          </a:xfrm>
          <a:prstGeom prst="rect">
            <a:avLst/>
          </a:prstGeom>
        </p:spPr>
        <p:txBody>
          <a:bodyPr/>
          <a:lstStyle/>
          <a:p>
            <a:pPr lvl="0">
              <a:spcBef>
                <a:spcPts val="900"/>
              </a:spcBef>
              <a:defRPr sz="1800"/>
            </a:pPr>
            <a:r>
              <a:rPr>
                <a:solidFill>
                  <a:srgbClr val="FF2600"/>
                </a:solidFill>
                <a:latin typeface="Courier"/>
                <a:ea typeface="Courier"/>
                <a:cs typeface="Courier"/>
                <a:sym typeface="Courier"/>
              </a:rPr>
              <a:t>Ms. Rochelle Lockridge -Strategic Analyst, 3M</a:t>
            </a:r>
            <a:endParaRPr>
              <a:solidFill>
                <a:srgbClr val="FF2600"/>
              </a:solidFill>
              <a:latin typeface="Courier"/>
              <a:ea typeface="Courier"/>
              <a:cs typeface="Courier"/>
              <a:sym typeface="Courier"/>
            </a:endParaRPr>
          </a:p>
          <a:p>
            <a:pPr lvl="0">
              <a:spcBef>
                <a:spcPts val="900"/>
              </a:spcBef>
              <a:defRPr sz="1800"/>
            </a:pPr>
            <a:r>
              <a:rPr>
                <a:solidFill>
                  <a:srgbClr val="FF2600"/>
                </a:solidFill>
                <a:latin typeface="Courier"/>
                <a:ea typeface="Courier"/>
                <a:cs typeface="Courier"/>
                <a:sym typeface="Courier"/>
              </a:rPr>
              <a:t>Mr. Alan Levine -Educational Consultant, CogDogIt </a:t>
            </a:r>
            <a:endParaRPr>
              <a:solidFill>
                <a:srgbClr val="FF2600"/>
              </a:solidFill>
              <a:latin typeface="Courier"/>
              <a:ea typeface="Courier"/>
              <a:cs typeface="Courier"/>
              <a:sym typeface="Courier"/>
            </a:endParaRPr>
          </a:p>
          <a:p>
            <a:pPr lvl="0">
              <a:spcBef>
                <a:spcPts val="900"/>
              </a:spcBef>
              <a:defRPr sz="1800"/>
            </a:pPr>
            <a:r>
              <a:rPr>
                <a:solidFill>
                  <a:srgbClr val="FF2600"/>
                </a:solidFill>
                <a:latin typeface="Courier"/>
                <a:ea typeface="Courier"/>
                <a:cs typeface="Courier"/>
                <a:sym typeface="Courier"/>
              </a:rPr>
              <a:t>Mariana Funes -Chartered Research Psychologist, Still Web</a:t>
            </a:r>
          </a:p>
        </p:txBody>
      </p:sp>
      <p:sp>
        <p:nvSpPr>
          <p:cNvPr id="73" name="Shape 73"/>
          <p:cNvSpPr/>
          <p:nvPr/>
        </p:nvSpPr>
        <p:spPr>
          <a:xfrm>
            <a:off x="2120900" y="584200"/>
            <a:ext cx="8775700" cy="156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ctr" defTabSz="584200">
              <a:spcBef>
                <a:spcPts val="900"/>
              </a:spcBef>
              <a:defRPr sz="1800"/>
            </a:pPr>
            <a:r>
              <a:rPr>
                <a:solidFill>
                  <a:srgbClr val="FF2600"/>
                </a:solidFill>
                <a:latin typeface="Courier"/>
                <a:ea typeface="Courier"/>
                <a:cs typeface="Courier"/>
                <a:sym typeface="Courier"/>
              </a:rPr>
              <a:t>April 28-29, 2014</a:t>
            </a:r>
            <a:endParaRPr>
              <a:solidFill>
                <a:srgbClr val="FF2600"/>
              </a:solidFill>
              <a:latin typeface="Courier"/>
              <a:ea typeface="Courier"/>
              <a:cs typeface="Courier"/>
              <a:sym typeface="Courier"/>
            </a:endParaRPr>
          </a:p>
          <a:p>
            <a:pPr lvl="1" indent="0" algn="ctr" defTabSz="584200">
              <a:spcBef>
                <a:spcPts val="900"/>
              </a:spcBef>
              <a:defRPr sz="1800"/>
            </a:pPr>
            <a:r>
              <a:rPr>
                <a:solidFill>
                  <a:srgbClr val="FF2600"/>
                </a:solidFill>
                <a:latin typeface="Courier"/>
                <a:ea typeface="Courier"/>
                <a:cs typeface="Courier"/>
                <a:sym typeface="Courier"/>
              </a:rPr>
              <a:t>In Proceedings of OER14 </a:t>
            </a:r>
            <a:endParaRPr>
              <a:solidFill>
                <a:srgbClr val="FF2600"/>
              </a:solidFill>
              <a:latin typeface="Courier"/>
              <a:ea typeface="Courier"/>
              <a:cs typeface="Courier"/>
              <a:sym typeface="Courier"/>
            </a:endParaRPr>
          </a:p>
          <a:p>
            <a:pPr lvl="1" indent="0" algn="ctr" defTabSz="584200">
              <a:spcBef>
                <a:spcPts val="900"/>
              </a:spcBef>
              <a:defRPr sz="1800"/>
            </a:pPr>
            <a:r>
              <a:rPr i="1">
                <a:solidFill>
                  <a:srgbClr val="FF2600"/>
                </a:solidFill>
                <a:latin typeface="Courier"/>
                <a:ea typeface="Courier"/>
                <a:cs typeface="Courier"/>
                <a:sym typeface="Courier"/>
              </a:rPr>
              <a:t>Building Communities of Open Practice</a:t>
            </a:r>
            <a:r>
              <a:rPr>
                <a:solidFill>
                  <a:srgbClr val="FF2600"/>
                </a:solidFill>
                <a:latin typeface="Courier"/>
                <a:ea typeface="Courier"/>
                <a:cs typeface="Courier"/>
                <a:sym typeface="Courier"/>
              </a:rPr>
              <a:t>.</a:t>
            </a:r>
            <a:endParaRPr>
              <a:solidFill>
                <a:srgbClr val="FF2600"/>
              </a:solidFill>
              <a:latin typeface="Courier"/>
              <a:ea typeface="Courier"/>
              <a:cs typeface="Courier"/>
              <a:sym typeface="Courier"/>
            </a:endParaRPr>
          </a:p>
          <a:p>
            <a:pPr lvl="1" indent="0" algn="ctr" defTabSz="584200">
              <a:spcBef>
                <a:spcPts val="900"/>
              </a:spcBef>
              <a:defRPr sz="1800"/>
            </a:pPr>
            <a:r>
              <a:rPr>
                <a:solidFill>
                  <a:srgbClr val="FF2600"/>
                </a:solidFill>
                <a:latin typeface="Courier"/>
                <a:ea typeface="Courier"/>
                <a:cs typeface="Courier"/>
                <a:sym typeface="Courier"/>
              </a:rPr>
              <a:t> Newcastle upon Tyne, England.</a:t>
            </a:r>
          </a:p>
        </p:txBody>
      </p:sp>
      <p:sp>
        <p:nvSpPr>
          <p:cNvPr id="74" name="Shape 74"/>
          <p:cNvSpPr/>
          <p:nvPr/>
        </p:nvSpPr>
        <p:spPr>
          <a:xfrm>
            <a:off x="1270000" y="3860800"/>
            <a:ext cx="10464800" cy="1562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lgn="ctr">
              <a:defRPr sz="4800">
                <a:solidFill>
                  <a:srgbClr val="FF2600"/>
                </a:solidFill>
                <a:latin typeface="Courier"/>
                <a:ea typeface="Courier"/>
                <a:cs typeface="Courier"/>
                <a:sym typeface="Courier"/>
              </a:defRPr>
            </a:lvl1pPr>
          </a:lstStyle>
          <a:p>
            <a:pPr lvl="0">
              <a:defRPr sz="1800">
                <a:solidFill>
                  <a:srgbClr val="000000"/>
                </a:solidFill>
              </a:defRPr>
            </a:pPr>
            <a:r>
              <a:rPr sz="4800">
                <a:solidFill>
                  <a:srgbClr val="FF2600"/>
                </a:solidFill>
              </a:rPr>
              <a:t>A DS106 Thing Happened On The Way To The 3M Tech Forum</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01" name="Shape 101"/>
          <p:cNvSpPr/>
          <p:nvPr>
            <p:ph type="title"/>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5. The 3M-DS106 Experience</a:t>
            </a:r>
          </a:p>
        </p:txBody>
      </p:sp>
      <p:sp>
        <p:nvSpPr>
          <p:cNvPr id="102" name="Shape 102"/>
          <p:cNvSpPr/>
          <p:nvPr>
            <p:ph type="body" idx="1"/>
          </p:nvPr>
        </p:nvSpPr>
        <p:spPr>
          <a:xfrm>
            <a:off x="787400" y="1752600"/>
            <a:ext cx="11430000" cy="41275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Challenges: </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protecting proprietary intellectual property information</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limited flexibility with enterprise software platforms in contrast to those available in the open web space</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finding time amongst pressing 3M workloads</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overcoming fear of publishing work - even inside 3M</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04" name="Shape 104"/>
          <p:cNvSpPr/>
          <p:nvPr/>
        </p:nvSpPr>
        <p:spPr>
          <a:xfrm>
            <a:off x="965200" y="6432550"/>
            <a:ext cx="11430000"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ts val="5200"/>
              </a:lnSpc>
              <a:defRPr sz="1800"/>
            </a:pPr>
            <a:r>
              <a:rPr b="1" sz="2400">
                <a:solidFill>
                  <a:srgbClr val="FF2600"/>
                </a:solidFill>
                <a:latin typeface="Courier"/>
                <a:ea typeface="Courier"/>
                <a:cs typeface="Courier"/>
                <a:sym typeface="Courier"/>
              </a:rPr>
              <a:t>Salon:</a:t>
            </a:r>
            <a:r>
              <a:rPr sz="2400">
                <a:solidFill>
                  <a:srgbClr val="FF2600"/>
                </a:solidFill>
                <a:latin typeface="Courier"/>
                <a:ea typeface="Courier"/>
                <a:cs typeface="Courier"/>
                <a:sym typeface="Courier"/>
              </a:rPr>
              <a:t> A gathering of people under the roof of an inspiring host, held partly to amuse one another and partly to refine the taste and increase the knowledge of the participants through conversation.  [Source: </a:t>
            </a:r>
            <a:r>
              <a:rPr sz="2400" u="sng">
                <a:solidFill>
                  <a:srgbClr val="FF2600"/>
                </a:solidFill>
                <a:latin typeface="Courier"/>
                <a:ea typeface="Courier"/>
                <a:cs typeface="Courier"/>
                <a:sym typeface="Courier"/>
                <a:hlinkClick r:id="rId2" invalidUrl="" action="" tgtFrame="" tooltip="" history="1" highlightClick="0" endSnd="0"/>
              </a:rPr>
              <a:t>Wikipedia</a:t>
            </a:r>
            <a:r>
              <a:rPr sz="2400">
                <a:solidFill>
                  <a:srgbClr val="FF2600"/>
                </a:solidFill>
                <a:latin typeface="Courier"/>
                <a:ea typeface="Courier"/>
                <a:cs typeface="Courier"/>
                <a:sym typeface="Courier"/>
              </a:rPr>
              <a:t> , </a:t>
            </a:r>
            <a:r>
              <a:rPr sz="2400" u="sng">
                <a:solidFill>
                  <a:srgbClr val="FF2600"/>
                </a:solidFill>
                <a:latin typeface="Courier"/>
                <a:ea typeface="Courier"/>
                <a:cs typeface="Courier"/>
                <a:sym typeface="Courier"/>
                <a:hlinkClick r:id="rId3" invalidUrl="" action="" tgtFrame="" tooltip="" history="1" highlightClick="0" endSnd="0"/>
              </a:rPr>
              <a:t>Image Source</a:t>
            </a:r>
            <a:r>
              <a:rPr sz="2400">
                <a:solidFill>
                  <a:srgbClr val="FF2600"/>
                </a:solidFill>
                <a:latin typeface="Courier"/>
                <a:ea typeface="Courier"/>
                <a:cs typeface="Courier"/>
                <a:sym typeface="Courier"/>
              </a:rPr>
              <a:t>]</a:t>
            </a:r>
          </a:p>
        </p:txBody>
      </p:sp>
      <p:sp>
        <p:nvSpPr>
          <p:cNvPr id="105" name="Shape 105"/>
          <p:cNvSpPr/>
          <p:nvPr/>
        </p:nvSpPr>
        <p:spPr>
          <a:xfrm>
            <a:off x="952500" y="8153400"/>
            <a:ext cx="11430000" cy="120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2400">
                <a:solidFill>
                  <a:srgbClr val="FF2600"/>
                </a:solidFill>
                <a:latin typeface="Courier"/>
                <a:ea typeface="Courier"/>
                <a:cs typeface="Courier"/>
                <a:sym typeface="Courier"/>
              </a:rPr>
              <a:t>Patroness:</a:t>
            </a:r>
            <a:r>
              <a:rPr sz="2400">
                <a:solidFill>
                  <a:srgbClr val="FF2600"/>
                </a:solidFill>
                <a:latin typeface="Courier"/>
                <a:ea typeface="Courier"/>
                <a:cs typeface="Courier"/>
                <a:sym typeface="Courier"/>
              </a:rPr>
              <a:t> A woman who supports, protects, or champions someone or something, such as an institution, event, or cause; a sponsor or benefactor.</a:t>
            </a:r>
          </a:p>
        </p:txBody>
      </p:sp>
      <p:sp>
        <p:nvSpPr>
          <p:cNvPr id="106" name="Shape 106"/>
          <p:cNvSpPr/>
          <p:nvPr>
            <p:ph type="title" idx="4294967295"/>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6. 3M-DS106 Salon Patroness</a:t>
            </a:r>
          </a:p>
        </p:txBody>
      </p:sp>
      <p:pic>
        <p:nvPicPr>
          <p:cNvPr id="107" name="DS106-walkers-small.mov"/>
          <p:cNvPicPr/>
          <p:nvPr>
            <a:videoFile r:link="rId4"/>
            <p:extLst>
              <p:ext uri="{DAA4B4D4-6D71-4841-9C94-3DE7FCFB9230}">
                <p14:media xmlns:p14="http://schemas.microsoft.com/office/powerpoint/2010/main" r:embed="rId5"/>
              </p:ext>
            </p:extLst>
          </p:nvPr>
        </p:nvPicPr>
        <p:blipFill>
          <a:blip r:embed="rId6">
            <a:extLst/>
          </a:blip>
          <a:stretch>
            <a:fillRect/>
          </a:stretch>
        </p:blipFill>
        <p:spPr>
          <a:xfrm>
            <a:off x="4127500" y="1968500"/>
            <a:ext cx="5080000" cy="38100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1050" fill="hold"/>
                                        <p:tgtEl>
                                          <p:spTgt spid="10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0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09" name="Shape 109"/>
          <p:cNvSpPr/>
          <p:nvPr>
            <p:ph type="title"/>
          </p:nvPr>
        </p:nvSpPr>
        <p:spPr>
          <a:xfrm>
            <a:off x="444500" y="152400"/>
            <a:ext cx="11976100" cy="14605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6. 3M-DS106 Salon Patroness</a:t>
            </a:r>
          </a:p>
        </p:txBody>
      </p:sp>
      <p:sp>
        <p:nvSpPr>
          <p:cNvPr id="110" name="Shape 110"/>
          <p:cNvSpPr/>
          <p:nvPr>
            <p:ph type="body" idx="1"/>
          </p:nvPr>
        </p:nvSpPr>
        <p:spPr>
          <a:xfrm>
            <a:off x="787400" y="1816100"/>
            <a:ext cx="11430000" cy="70104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DS106 pedagogy encourages the role modeling of vulnerability on the part of the educators (Groom &amp; Burtis, 2014)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Not a consultant but a full time member of the organisation; her presence generates a sense of belonging for all in the community.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Participants develop trust to ‘publicly’ experiment with what might at first seem projects unrelated to their day-to-day work (e.g. the creation of an animated GIF - Lockridge 2013c)</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12" name="Shape 112"/>
          <p:cNvSpPr/>
          <p:nvPr>
            <p:ph type="title"/>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6. 3M-DS106 Salon Patroness</a:t>
            </a:r>
          </a:p>
        </p:txBody>
      </p:sp>
      <p:sp>
        <p:nvSpPr>
          <p:cNvPr id="113" name="Shape 113"/>
          <p:cNvSpPr/>
          <p:nvPr>
            <p:ph type="body" idx="1"/>
          </p:nvPr>
        </p:nvSpPr>
        <p:spPr>
          <a:xfrm>
            <a:off x="787400" y="1930400"/>
            <a:ext cx="11430000" cy="56007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Creating scaffolding to support the functioning of the 3M-DS106 Salon is key to the role of the network connector or Patroness.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Customized and re-published assignments from the open DS106 class onto the 3M intranet and then shared back to the open web community the non-proprietary activities of the 3M participants. (Lockridge, 2013d)</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Virtual learning communities are detached. Patroness experience, vulnerability and full belonging to both communities being connected may be the essence of the 3M-DS106 salon model innovation.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15" name="Shape 115"/>
          <p:cNvSpPr/>
          <p:nvPr>
            <p:ph type="title"/>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7. What Happened</a:t>
            </a:r>
          </a:p>
        </p:txBody>
      </p:sp>
      <p:sp>
        <p:nvSpPr>
          <p:cNvPr id="116" name="Shape 116"/>
          <p:cNvSpPr/>
          <p:nvPr>
            <p:ph type="body" idx="1"/>
          </p:nvPr>
        </p:nvSpPr>
        <p:spPr>
          <a:xfrm>
            <a:off x="787400" y="1549400"/>
            <a:ext cx="11430000" cy="69977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Participants were interviewed at the end of their process.  </a:t>
            </a:r>
            <a:r>
              <a:rPr sz="2400" u="sng">
                <a:solidFill>
                  <a:srgbClr val="FF2600"/>
                </a:solidFill>
                <a:latin typeface="Courier"/>
                <a:ea typeface="Courier"/>
                <a:cs typeface="Courier"/>
                <a:sym typeface="Courier"/>
                <a:hlinkClick r:id="rId2" invalidUrl="" action="" tgtFrame="" tooltip="" history="1" highlightClick="0" endSnd="0"/>
              </a:rPr>
              <a:t>http://youtu.be/sfF_LqHLKY0</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Action Learning: Using tools in real time on 3M related projects within a community of learners was a highly effective practice.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Participants identified a need and desire for integrating the course experience into their technical work.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Increased effectiveness for technology transfer</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3M Technical Collaboration chapter sponsoring a yearlong 3M-DS106 course launched Feb. 2014 to provide participants more time, flexibility and practice with a monthly topic focus</a:t>
            </a:r>
            <a:endParaRPr sz="2400">
              <a:solidFill>
                <a:srgbClr val="FF2600"/>
              </a:solidFill>
              <a:latin typeface="Courier"/>
              <a:ea typeface="Courier"/>
              <a:cs typeface="Courier"/>
              <a:sym typeface="Courier"/>
            </a:endParaRPr>
          </a:p>
        </p:txBody>
      </p:sp>
      <p:sp>
        <p:nvSpPr>
          <p:cNvPr id="117" name="Shape 117"/>
          <p:cNvSpPr/>
          <p:nvPr/>
        </p:nvSpPr>
        <p:spPr>
          <a:xfrm>
            <a:off x="8402981" y="8248650"/>
            <a:ext cx="24638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1800">
                <a:solidFill>
                  <a:srgbClr val="FFFFFF"/>
                </a:solidFill>
                <a:latin typeface="Courier"/>
                <a:ea typeface="Courier"/>
                <a:cs typeface="Courier"/>
                <a:sym typeface="Courier"/>
              </a:defRPr>
            </a:lvl1pPr>
          </a:lstStyle>
          <a:p>
            <a:pPr lvl="0">
              <a:defRPr>
                <a:solidFill>
                  <a:srgbClr val="000000"/>
                </a:solidFill>
              </a:defRPr>
            </a:pPr>
            <a:r>
              <a:rPr>
                <a:solidFill>
                  <a:srgbClr val="FFFFFF"/>
                </a:solidFill>
              </a:rPr>
              <a:t>YouTube Video: “3M-DS106 Is Open For Business”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19" name="Shape 119"/>
          <p:cNvSpPr/>
          <p:nvPr>
            <p:ph type="title"/>
          </p:nvPr>
        </p:nvSpPr>
        <p:spPr>
          <a:xfrm>
            <a:off x="444500" y="152400"/>
            <a:ext cx="11976100" cy="1460500"/>
          </a:xfrm>
          <a:prstGeom prst="rect">
            <a:avLst/>
          </a:prstGeom>
        </p:spPr>
        <p:txBody>
          <a:bodyPr/>
          <a:lstStyle>
            <a:lvl1pPr>
              <a:defRPr sz="4600">
                <a:solidFill>
                  <a:srgbClr val="FF2600"/>
                </a:solidFill>
                <a:latin typeface="Courier"/>
                <a:ea typeface="Courier"/>
                <a:cs typeface="Courier"/>
                <a:sym typeface="Courier"/>
              </a:defRPr>
            </a:lvl1pPr>
          </a:lstStyle>
          <a:p>
            <a:pPr lvl="0">
              <a:defRPr sz="1800">
                <a:solidFill>
                  <a:srgbClr val="000000"/>
                </a:solidFill>
              </a:defRPr>
            </a:pPr>
            <a:r>
              <a:rPr sz="4600">
                <a:solidFill>
                  <a:srgbClr val="FF2600"/>
                </a:solidFill>
              </a:rPr>
              <a:t>8. Reflections &amp; Relevance to Open Education</a:t>
            </a:r>
          </a:p>
        </p:txBody>
      </p:sp>
      <p:sp>
        <p:nvSpPr>
          <p:cNvPr id="120" name="Shape 120"/>
          <p:cNvSpPr/>
          <p:nvPr>
            <p:ph type="body" idx="1"/>
          </p:nvPr>
        </p:nvSpPr>
        <p:spPr>
          <a:xfrm>
            <a:off x="723900" y="1612900"/>
            <a:ext cx="11430000" cy="78486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The workplace culture typically is a ‘default closed culture’ but it could become more competitive were it to implement default openness (Coplin, 2013).</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‘Default open cultures’ generate the environment needed for innovation and creative thought. (Coplin, 2013)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Research suggests creativity happens at the point of discontinuity when bridging from one domain to another. (Funes, 2003)</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An environment of ‘structured serendipity’ may increase creative output.  (Zweig, 2011)</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Action learning (Revans, 1998; Pedler, 1974) more likely to generate key workplace competencies than more traditional classroom based ones (e.g. Malone, 2013).</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a:solidFill>
                  <a:srgbClr val="FF2600"/>
                </a:solidFill>
                <a:latin typeface="Courier"/>
                <a:ea typeface="Courier"/>
                <a:cs typeface="Courier"/>
                <a:sym typeface="Courier"/>
              </a:rPr>
              <a:t>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2" name="Shape 122"/>
          <p:cNvSpPr/>
          <p:nvPr>
            <p:ph type="title"/>
          </p:nvPr>
        </p:nvSpPr>
        <p:spPr>
          <a:xfrm>
            <a:off x="444500" y="152400"/>
            <a:ext cx="11976100" cy="1460500"/>
          </a:xfrm>
          <a:prstGeom prst="rect">
            <a:avLst/>
          </a:prstGeom>
        </p:spPr>
        <p:txBody>
          <a:bodyPr/>
          <a:lstStyle>
            <a:lvl1pPr>
              <a:defRPr sz="4600">
                <a:solidFill>
                  <a:srgbClr val="FF2600"/>
                </a:solidFill>
                <a:latin typeface="Courier"/>
                <a:ea typeface="Courier"/>
                <a:cs typeface="Courier"/>
                <a:sym typeface="Courier"/>
              </a:defRPr>
            </a:lvl1pPr>
          </a:lstStyle>
          <a:p>
            <a:pPr lvl="0">
              <a:defRPr sz="1800">
                <a:solidFill>
                  <a:srgbClr val="000000"/>
                </a:solidFill>
              </a:defRPr>
            </a:pPr>
            <a:r>
              <a:rPr sz="4600">
                <a:solidFill>
                  <a:srgbClr val="FF2600"/>
                </a:solidFill>
              </a:rPr>
              <a:t>9. Conclusions</a:t>
            </a:r>
          </a:p>
        </p:txBody>
      </p:sp>
      <p:sp>
        <p:nvSpPr>
          <p:cNvPr id="123" name="Shape 123"/>
          <p:cNvSpPr/>
          <p:nvPr>
            <p:ph type="body" idx="1"/>
          </p:nvPr>
        </p:nvSpPr>
        <p:spPr>
          <a:xfrm>
            <a:off x="723900" y="1524000"/>
            <a:ext cx="11430000" cy="69850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Via a salon model of 3M-DS106: </a:t>
            </a:r>
            <a:endParaRPr sz="2400">
              <a:solidFill>
                <a:srgbClr val="FF2600"/>
              </a:solidFill>
              <a:latin typeface="Courier"/>
              <a:ea typeface="Courier"/>
              <a:cs typeface="Courier"/>
              <a:sym typeface="Courier"/>
            </a:endParaRPr>
          </a:p>
          <a:p>
            <a:pPr lvl="1" marR="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key elements of the DS106 open course were deployed within an open organisational web</a:t>
            </a:r>
            <a:endParaRPr sz="2400">
              <a:solidFill>
                <a:srgbClr val="FF2600"/>
              </a:solidFill>
              <a:latin typeface="Courier"/>
              <a:ea typeface="Courier"/>
              <a:cs typeface="Courier"/>
              <a:sym typeface="Courier"/>
            </a:endParaRPr>
          </a:p>
          <a:p>
            <a:pPr lvl="1" marR="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may help address challenges faced in a corporate environment by its use of layers of openness </a:t>
            </a:r>
            <a:endParaRPr sz="2400">
              <a:solidFill>
                <a:srgbClr val="FF2600"/>
              </a:solidFill>
              <a:latin typeface="Courier"/>
              <a:ea typeface="Courier"/>
              <a:cs typeface="Courier"/>
              <a:sym typeface="Courier"/>
            </a:endParaRPr>
          </a:p>
          <a:p>
            <a:pPr lvl="1" marR="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may have provided a layer of safety for the organisation to allow the development over time of a default open setting necessary for innovation (Coplin, 2013)</a:t>
            </a:r>
            <a:endParaRPr sz="2400">
              <a:solidFill>
                <a:srgbClr val="FF2600"/>
              </a:solidFill>
              <a:latin typeface="Courier"/>
              <a:ea typeface="Courier"/>
              <a:cs typeface="Courier"/>
              <a:sym typeface="Courier"/>
            </a:endParaRPr>
          </a:p>
          <a:p>
            <a:pPr lvl="1" marR="457200">
              <a:spcBef>
                <a:spcPts val="600"/>
              </a:spcBef>
              <a:buSzPct val="125000"/>
              <a:buChar char="-"/>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3M-DS106 model might not be suitable to other types of organisations. The type of 3M participants - a research and development group - may have a higher than expected degree of self-direction (Pedler, 1981; Boyatsis, 2002) and be more amenable to experimentation.</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5" name="Shape 125"/>
          <p:cNvSpPr/>
          <p:nvPr>
            <p:ph type="title"/>
          </p:nvPr>
        </p:nvSpPr>
        <p:spPr>
          <a:xfrm>
            <a:off x="444500" y="152400"/>
            <a:ext cx="11976100" cy="1460500"/>
          </a:xfrm>
          <a:prstGeom prst="rect">
            <a:avLst/>
          </a:prstGeom>
        </p:spPr>
        <p:txBody>
          <a:bodyPr/>
          <a:lstStyle>
            <a:lvl1pPr>
              <a:defRPr sz="4600">
                <a:solidFill>
                  <a:srgbClr val="FF2600"/>
                </a:solidFill>
                <a:latin typeface="Courier"/>
                <a:ea typeface="Courier"/>
                <a:cs typeface="Courier"/>
                <a:sym typeface="Courier"/>
              </a:defRPr>
            </a:lvl1pPr>
          </a:lstStyle>
          <a:p>
            <a:pPr lvl="0">
              <a:defRPr sz="1800">
                <a:solidFill>
                  <a:srgbClr val="000000"/>
                </a:solidFill>
              </a:defRPr>
            </a:pPr>
            <a:r>
              <a:rPr sz="4600">
                <a:solidFill>
                  <a:srgbClr val="FF2600"/>
                </a:solidFill>
              </a:rPr>
              <a:t>9. Conclusions cont.</a:t>
            </a:r>
          </a:p>
        </p:txBody>
      </p:sp>
      <p:sp>
        <p:nvSpPr>
          <p:cNvPr id="126" name="Shape 126"/>
          <p:cNvSpPr/>
          <p:nvPr>
            <p:ph type="body" idx="1"/>
          </p:nvPr>
        </p:nvSpPr>
        <p:spPr>
          <a:xfrm>
            <a:off x="723900" y="1790700"/>
            <a:ext cx="11430000" cy="51435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The patroness role in the 3MDS106 model may mitigate against the detachment of the open web based virtual learning community. Our experience suggests a less detached ‘stranger’ role to avoid members feeling unsupported.</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Working within the ‘open organisational web’ rather than the full open web may have provided a layer of safety for the organisation to allow the development over time of a default open setting necessary for innovation (Coplin, 2013).</a:t>
            </a:r>
            <a:br>
              <a:rPr sz="2400">
                <a:solidFill>
                  <a:srgbClr val="FF2600"/>
                </a:solidFill>
                <a:latin typeface="Courier"/>
                <a:ea typeface="Courier"/>
                <a:cs typeface="Courier"/>
                <a:sym typeface="Courier"/>
              </a:rPr>
            </a:br>
            <a:endParaRPr sz="2400">
              <a:solidFill>
                <a:srgbClr val="FF2600"/>
              </a:solidFill>
              <a:latin typeface="Courier"/>
              <a:ea typeface="Courier"/>
              <a:cs typeface="Courier"/>
              <a:sym typeface="Courier"/>
            </a:endParaRP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8" name="Shape 128"/>
          <p:cNvSpPr/>
          <p:nvPr>
            <p:ph type="title"/>
          </p:nvPr>
        </p:nvSpPr>
        <p:spPr>
          <a:xfrm>
            <a:off x="876300" y="101600"/>
            <a:ext cx="10464800" cy="469900"/>
          </a:xfrm>
          <a:prstGeom prst="rect">
            <a:avLst/>
          </a:prstGeom>
        </p:spPr>
        <p:txBody>
          <a:bodyPr/>
          <a:lstStyle>
            <a:lvl1pPr algn="l">
              <a:defRPr b="1" sz="2400">
                <a:solidFill>
                  <a:srgbClr val="212121"/>
                </a:solidFill>
                <a:latin typeface="Courier"/>
                <a:ea typeface="Courier"/>
                <a:cs typeface="Courier"/>
                <a:sym typeface="Courier"/>
              </a:defRPr>
            </a:lvl1pPr>
          </a:lstStyle>
          <a:p>
            <a:pPr lvl="0">
              <a:defRPr b="0" sz="1800">
                <a:solidFill>
                  <a:srgbClr val="000000"/>
                </a:solidFill>
              </a:defRPr>
            </a:pPr>
            <a:r>
              <a:rPr b="1" sz="2400">
                <a:solidFill>
                  <a:srgbClr val="212121"/>
                </a:solidFill>
              </a:rPr>
              <a:t>References</a:t>
            </a:r>
          </a:p>
        </p:txBody>
      </p:sp>
      <p:sp>
        <p:nvSpPr>
          <p:cNvPr id="129" name="Shape 129"/>
          <p:cNvSpPr/>
          <p:nvPr>
            <p:ph type="body" idx="1"/>
          </p:nvPr>
        </p:nvSpPr>
        <p:spPr>
          <a:xfrm>
            <a:off x="876300" y="469900"/>
            <a:ext cx="11239500" cy="8813800"/>
          </a:xfrm>
          <a:prstGeom prst="rect">
            <a:avLst/>
          </a:prstGeom>
        </p:spPr>
        <p:txBody>
          <a:bodyPr/>
          <a:lstStyle/>
          <a:p>
            <a:pPr lvl="0" marL="0" indent="13335">
              <a:spcBef>
                <a:spcPts val="600"/>
              </a:spcBef>
              <a:buSzTx/>
              <a:buNone/>
              <a:defRPr sz="1800">
                <a:solidFill>
                  <a:srgbClr val="000000"/>
                </a:solidFill>
              </a:defRPr>
            </a:pPr>
            <a:r>
              <a:rPr sz="1400">
                <a:latin typeface="Arial"/>
                <a:ea typeface="Arial"/>
                <a:cs typeface="Arial"/>
                <a:sym typeface="Arial"/>
              </a:rPr>
              <a:t>3M Company. [3M]. (2002). </a:t>
            </a:r>
            <a:r>
              <a:rPr i="1" sz="1400">
                <a:latin typeface="Arial"/>
                <a:ea typeface="Arial"/>
                <a:cs typeface="Arial"/>
                <a:sym typeface="Arial"/>
              </a:rPr>
              <a:t>A Century of Innovation: The 3M Story</a:t>
            </a:r>
            <a:r>
              <a:rPr sz="1400">
                <a:latin typeface="Arial"/>
                <a:ea typeface="Arial"/>
                <a:cs typeface="Arial"/>
                <a:sym typeface="Arial"/>
              </a:rPr>
              <a:t>. St. Paul, MN: 3M.  Retrieved from </a:t>
            </a:r>
            <a:r>
              <a:rPr i="1" sz="1400" u="sng">
                <a:latin typeface="Arial"/>
                <a:ea typeface="Arial"/>
                <a:cs typeface="Arial"/>
                <a:sym typeface="Arial"/>
                <a:hlinkClick r:id="rId2" invalidUrl="" action="" tgtFrame="" tooltip="" history="1" highlightClick="0" endSnd="0"/>
              </a:rPr>
              <a:t>http://multimedia.3m.com/mws/mediawebserver?mwsId=66666UF6EVsSyXTtlxMt4xT6EVtQEVs6EVs6EVs6E666666--&amp;fn=3M_COI_Book.pdf</a:t>
            </a:r>
            <a:endParaRPr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3M Company. [3M]. (n.d.). The McKnight Principles. Retrieved February 24, 2014, from </a:t>
            </a:r>
            <a:r>
              <a:rPr sz="1400" u="sng">
                <a:latin typeface="Arial"/>
                <a:ea typeface="Arial"/>
                <a:cs typeface="Arial"/>
                <a:sym typeface="Arial"/>
                <a:hlinkClick r:id="rId3" invalidUrl="" action="" tgtFrame="" tooltip="" history="1" highlightClick="0" endSnd="0"/>
              </a:rPr>
              <a:t>http://solutions.3m.com/wps/portal/3M/en_WW/History/3M/Company/McKnight-principles/</a:t>
            </a:r>
            <a:endParaRPr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Boyatsis, R. (2002). Unleashing the power of self directed learning. In: R. R. Sims (Ed.), </a:t>
            </a:r>
            <a:r>
              <a:rPr i="1" sz="1400">
                <a:latin typeface="Arial"/>
                <a:ea typeface="Arial"/>
                <a:cs typeface="Arial"/>
                <a:sym typeface="Arial"/>
              </a:rPr>
              <a:t>Changing the way we manage change</a:t>
            </a:r>
            <a:r>
              <a:rPr i="1" sz="1400">
                <a:latin typeface="Times New Roman"/>
                <a:ea typeface="Times New Roman"/>
                <a:cs typeface="Times New Roman"/>
                <a:sym typeface="Times New Roman"/>
              </a:rPr>
              <a:t>.</a:t>
            </a:r>
            <a:r>
              <a:rPr sz="1400">
                <a:latin typeface="Arial"/>
                <a:ea typeface="Arial"/>
                <a:cs typeface="Arial"/>
                <a:sym typeface="Arial"/>
              </a:rPr>
              <a:t> Westport, CT: Quorum Books.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Brown, T., &amp; Kātz, B. (2009). </a:t>
            </a:r>
            <a:r>
              <a:rPr i="1" sz="1400">
                <a:latin typeface="Arial"/>
                <a:ea typeface="Arial"/>
                <a:cs typeface="Arial"/>
                <a:sym typeface="Arial"/>
              </a:rPr>
              <a:t>Change by design: How design thinking transforms organizations and inspires innovation</a:t>
            </a:r>
            <a:r>
              <a:rPr i="1" sz="1400">
                <a:latin typeface="Times New Roman"/>
                <a:ea typeface="Times New Roman"/>
                <a:cs typeface="Times New Roman"/>
                <a:sym typeface="Times New Roman"/>
              </a:rPr>
              <a:t>.</a:t>
            </a:r>
            <a:r>
              <a:rPr sz="1400">
                <a:latin typeface="Arial"/>
                <a:ea typeface="Arial"/>
                <a:cs typeface="Arial"/>
                <a:sym typeface="Arial"/>
              </a:rPr>
              <a:t> New York: Harper Business.</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Coplin, D. [The RSA]. (2013, September 25). </a:t>
            </a:r>
            <a:r>
              <a:rPr i="1" sz="1400">
                <a:latin typeface="Arial"/>
                <a:ea typeface="Arial"/>
                <a:cs typeface="Arial"/>
                <a:sym typeface="Arial"/>
              </a:rPr>
              <a:t>RSA Animate - Re-Imagining Work</a:t>
            </a:r>
            <a:r>
              <a:rPr sz="1400">
                <a:latin typeface="Arial"/>
                <a:ea typeface="Arial"/>
                <a:cs typeface="Arial"/>
                <a:sym typeface="Arial"/>
              </a:rPr>
              <a:t> [Video file]. Retrieved from </a:t>
            </a:r>
            <a:r>
              <a:rPr i="1" sz="1400">
                <a:latin typeface="Arial"/>
                <a:ea typeface="Arial"/>
                <a:cs typeface="Arial"/>
                <a:sym typeface="Arial"/>
                <a:hlinkClick r:id="rId4" invalidUrl="" action="" tgtFrame="" tooltip="" history="1" highlightClick="0" endSnd="0"/>
              </a:rPr>
              <a:t>http://youtu.be/G11t6XAIce0</a:t>
            </a:r>
            <a:endParaRPr i="1"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Cormier, D. (2007, March 24). Membership, Collaboration and the Interwebs. [Blog post]. Retrieved from </a:t>
            </a:r>
            <a:r>
              <a:rPr i="1" sz="1400">
                <a:latin typeface="Arial"/>
                <a:ea typeface="Arial"/>
                <a:cs typeface="Arial"/>
                <a:sym typeface="Arial"/>
                <a:hlinkClick r:id="rId5" invalidUrl="" action="" tgtFrame="" tooltip="" history="1" highlightClick="0" endSnd="0"/>
              </a:rPr>
              <a:t>http://davecormier.com/edblog/2007/03/24/membership-collaboration-and-the-interwebs/</a:t>
            </a:r>
            <a:endParaRPr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DS106 (n.d.) [website] From: </a:t>
            </a:r>
            <a:r>
              <a:rPr i="1" sz="1400">
                <a:latin typeface="Arial"/>
                <a:ea typeface="Arial"/>
                <a:cs typeface="Arial"/>
                <a:sym typeface="Arial"/>
                <a:hlinkClick r:id="rId6" invalidUrl="" action="" tgtFrame="" tooltip="" history="1" highlightClick="0" endSnd="0"/>
              </a:rPr>
              <a:t>http://ds106.us/</a:t>
            </a:r>
            <a:r>
              <a:rPr sz="1400">
                <a:latin typeface="Arial"/>
                <a:ea typeface="Arial"/>
                <a:cs typeface="Arial"/>
                <a:sym typeface="Arial"/>
              </a:rPr>
              <a:t>  [Accessed February 22, 2014]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Funes, M. (2003). Bridging: The Essence of Creativity. In: </a:t>
            </a:r>
            <a:r>
              <a:rPr i="1" sz="1400">
                <a:latin typeface="Arial"/>
                <a:ea typeface="Arial"/>
                <a:cs typeface="Arial"/>
                <a:sym typeface="Arial"/>
              </a:rPr>
              <a:t>Proceedings of the 7th European Conference on Creativity and Innovation</a:t>
            </a:r>
            <a:r>
              <a:rPr sz="1400">
                <a:latin typeface="Arial"/>
                <a:ea typeface="Arial"/>
                <a:cs typeface="Arial"/>
                <a:sym typeface="Arial"/>
              </a:rPr>
              <a:t>. Jon Buijs, Remko van der Lugt, Han van der Meer (Eds.)</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Funes, M. (2013, August 9). No! You should not do DS106. [Blog post]. Retrieved from </a:t>
            </a:r>
            <a:r>
              <a:rPr i="1" sz="1400">
                <a:latin typeface="Arial"/>
                <a:ea typeface="Arial"/>
                <a:cs typeface="Arial"/>
                <a:sym typeface="Arial"/>
                <a:hlinkClick r:id="rId7" invalidUrl="" action="" tgtFrame="" tooltip="" history="1" highlightClick="0" endSnd="0"/>
              </a:rPr>
              <a:t>http://mdvfunes.com/2013/08/09/no-you-should-not-do-ds106/</a:t>
            </a:r>
            <a:r>
              <a:rPr sz="1400">
                <a:latin typeface="Arial"/>
                <a:ea typeface="Arial"/>
                <a:cs typeface="Arial"/>
                <a:sym typeface="Arial"/>
              </a:rPr>
              <a:t>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Goetz, K. (2011, February 1). How 3M Gave Everyone Days Off and Created an Innovation [Blog post]. Retrieved from </a:t>
            </a:r>
            <a:r>
              <a:rPr i="1" sz="1400">
                <a:latin typeface="Arial"/>
                <a:ea typeface="Arial"/>
                <a:cs typeface="Arial"/>
                <a:sym typeface="Arial"/>
                <a:hlinkClick r:id="rId8" invalidUrl="" action="" tgtFrame="" tooltip="" history="1" highlightClick="0" endSnd="0"/>
              </a:rPr>
              <a:t>http://www.fastcodesign.com/1663137/how-3m-gave-everyone-days-off-and-created-an-innovation-dynamo</a:t>
            </a:r>
            <a:endParaRPr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Govindarajan, V. &amp; Srinivas, S. (2013, August 6). The Innovation Mindset in Action: 3M Corporation [Blog post]. Retrieved from </a:t>
            </a:r>
            <a:r>
              <a:rPr i="1" sz="1400">
                <a:latin typeface="Arial"/>
                <a:ea typeface="Arial"/>
                <a:cs typeface="Arial"/>
                <a:sym typeface="Arial"/>
                <a:hlinkClick r:id="rId9" invalidUrl="" action="" tgtFrame="" tooltip="" history="1" highlightClick="0" endSnd="0"/>
              </a:rPr>
              <a:t>http://blogs.hbr.org/2013/08/the-innovation-mindset-in-acti-3/</a:t>
            </a:r>
            <a:r>
              <a:rPr sz="1400">
                <a:latin typeface="Arial"/>
                <a:ea typeface="Arial"/>
                <a:cs typeface="Arial"/>
                <a:sym typeface="Arial"/>
              </a:rPr>
              <a:t>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Groom, J. &amp; Burtis, M. [Tom Woodward]. (2014, February 21). </a:t>
            </a:r>
            <a:r>
              <a:rPr i="1" sz="1400">
                <a:latin typeface="Arial"/>
                <a:ea typeface="Arial"/>
                <a:cs typeface="Arial"/>
                <a:sym typeface="Arial"/>
              </a:rPr>
              <a:t>Open VCU - Jim Groom and Martha Burtis </a:t>
            </a:r>
            <a:r>
              <a:rPr sz="1400">
                <a:latin typeface="Arial"/>
                <a:ea typeface="Arial"/>
                <a:cs typeface="Arial"/>
                <a:sym typeface="Arial"/>
              </a:rPr>
              <a:t>[Video file]. Retrieved from </a:t>
            </a:r>
            <a:r>
              <a:rPr i="1" sz="1400">
                <a:latin typeface="Arial"/>
                <a:ea typeface="Arial"/>
                <a:cs typeface="Arial"/>
                <a:sym typeface="Arial"/>
                <a:hlinkClick r:id="rId10" invalidUrl="" action="" tgtFrame="" tooltip="" history="1" highlightClick="0" endSnd="0"/>
              </a:rPr>
              <a:t>http://www.youtube.com/watch?v=WAD37VUW_j4&amp;feature=share</a:t>
            </a:r>
            <a:r>
              <a:rPr sz="1400">
                <a:latin typeface="Arial"/>
                <a:ea typeface="Arial"/>
                <a:cs typeface="Arial"/>
                <a:sym typeface="Arial"/>
              </a:rPr>
              <a:t>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Hendricks, C. (2013, October).. Rapping, scratching and popping the Headless week 4 audio. [Blog post]. Retrieved from </a:t>
            </a:r>
            <a:r>
              <a:rPr i="1" sz="1400">
                <a:latin typeface="Arial"/>
                <a:ea typeface="Arial"/>
                <a:cs typeface="Arial"/>
                <a:sym typeface="Arial"/>
                <a:hlinkClick r:id="rId11" invalidUrl="" action="" tgtFrame="" tooltip="" history="1" highlightClick="0" endSnd="0"/>
              </a:rPr>
              <a:t>http://ds-ina.tumblr.com/post/62220351049/headlessweek4audio</a:t>
            </a:r>
            <a:r>
              <a:rPr sz="1400">
                <a:latin typeface="Arial"/>
                <a:ea typeface="Arial"/>
                <a:cs typeface="Arial"/>
                <a:sym typeface="Arial"/>
              </a:rPr>
              <a:t>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Hodgson, K. (2013, December 14). How I fell Off #DS106 and Bumped My Head. [Blog post]. Retrieved from </a:t>
            </a:r>
            <a:r>
              <a:rPr i="1" sz="1400">
                <a:latin typeface="Arial"/>
                <a:ea typeface="Arial"/>
                <a:cs typeface="Arial"/>
                <a:sym typeface="Arial"/>
                <a:hlinkClick r:id="rId12" invalidUrl="" action="" tgtFrame="" tooltip="" history="1" highlightClick="0" endSnd="0"/>
              </a:rPr>
              <a:t>http://dogtrax.edublogs.org/2013/12/14/how-i-fell-off-ds106-and-bumped-my-head/</a:t>
            </a:r>
            <a:endParaRPr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Johnson, S. (2010). </a:t>
            </a:r>
            <a:r>
              <a:rPr i="1" sz="1400">
                <a:latin typeface="Arial"/>
                <a:ea typeface="Arial"/>
                <a:cs typeface="Arial"/>
                <a:sym typeface="Arial"/>
              </a:rPr>
              <a:t>Where good ideas come from: The natural history of innovation</a:t>
            </a:r>
            <a:r>
              <a:rPr sz="1400">
                <a:latin typeface="Arial"/>
                <a:ea typeface="Arial"/>
                <a:cs typeface="Arial"/>
                <a:sym typeface="Arial"/>
              </a:rPr>
              <a:t>. New York: Riverhead Books.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Lane, A., Comas-Quinn, A. &amp; Carter, J. (2013). The potential of openness for engaging communities. Editorial -</a:t>
            </a:r>
            <a:r>
              <a:rPr i="1" sz="1400">
                <a:latin typeface="Arial"/>
                <a:ea typeface="Arial"/>
                <a:cs typeface="Arial"/>
                <a:sym typeface="Arial"/>
              </a:rPr>
              <a:t> JIME OER13 Special Issue</a:t>
            </a:r>
            <a:r>
              <a:rPr sz="1400">
                <a:latin typeface="Arial"/>
                <a:ea typeface="Arial"/>
                <a:cs typeface="Arial"/>
                <a:sym typeface="Arial"/>
              </a:rPr>
              <a:t>. Retrieved from: </a:t>
            </a:r>
            <a:r>
              <a:rPr i="1" sz="1400">
                <a:latin typeface="Arial"/>
                <a:ea typeface="Arial"/>
                <a:cs typeface="Arial"/>
                <a:sym typeface="Arial"/>
                <a:hlinkClick r:id="rId13" invalidUrl="" action="" tgtFrame="" tooltip="" history="1" highlightClick="0" endSnd="0"/>
              </a:rPr>
              <a:t>http://www-jime.open.ac.uk/jime/article/viewArticle/2013-14/html</a:t>
            </a:r>
            <a:r>
              <a:rPr sz="1400">
                <a:latin typeface="Arial"/>
                <a:ea typeface="Arial"/>
                <a:cs typeface="Arial"/>
                <a:sym typeface="Arial"/>
              </a:rPr>
              <a:t> </a:t>
            </a:r>
            <a:endParaRPr sz="1400">
              <a:latin typeface="Arial"/>
              <a:ea typeface="Arial"/>
              <a:cs typeface="Arial"/>
              <a:sym typeface="Arial"/>
            </a:endParaRPr>
          </a:p>
          <a:p>
            <a:pPr lvl="0" marL="360045" indent="-360045">
              <a:spcBef>
                <a:spcPts val="600"/>
              </a:spcBef>
              <a:buSzTx/>
              <a:buNone/>
              <a:defRPr sz="1800">
                <a:solidFill>
                  <a:srgbClr val="000000"/>
                </a:solidFill>
              </a:defRPr>
            </a:pPr>
            <a:r>
              <a:rPr sz="1400">
                <a:latin typeface="Arial"/>
                <a:ea typeface="Arial"/>
                <a:cs typeface="Arial"/>
                <a:sym typeface="Arial"/>
              </a:rPr>
              <a:t>Levine, A. (2013a, January 28). Ds106: Not a Course, Not Like Any MOOC. </a:t>
            </a:r>
            <a:r>
              <a:rPr i="1" sz="1400">
                <a:latin typeface="Arial"/>
                <a:ea typeface="Arial"/>
                <a:cs typeface="Arial"/>
                <a:sym typeface="Arial"/>
              </a:rPr>
              <a:t>Educause Review</a:t>
            </a:r>
            <a:r>
              <a:rPr sz="1400">
                <a:latin typeface="Arial"/>
                <a:ea typeface="Arial"/>
                <a:cs typeface="Arial"/>
                <a:sym typeface="Arial"/>
              </a:rPr>
              <a:t>. Retrieved from </a:t>
            </a:r>
            <a:r>
              <a:rPr i="1" sz="1400">
                <a:latin typeface="Arial"/>
                <a:ea typeface="Arial"/>
                <a:cs typeface="Arial"/>
                <a:sym typeface="Arial"/>
                <a:hlinkClick r:id="rId14" invalidUrl="" action="" tgtFrame="" tooltip="" history="1" highlightClick="0" endSnd="0"/>
              </a:rPr>
              <a:t>http://www.educause.edu/ero/article/ds106-not-course-not-any-mooc</a:t>
            </a:r>
            <a:endParaRPr sz="1400">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latin typeface="Arial"/>
                <a:ea typeface="Arial"/>
                <a:cs typeface="Arial"/>
                <a:sym typeface="Arial"/>
              </a:rPr>
              <a:t>Levine, A. (2013b, July 21). In Which #ds106 Goes Headless</a:t>
            </a:r>
            <a:r>
              <a:rPr i="1" sz="1400">
                <a:latin typeface="Times New Roman"/>
                <a:ea typeface="Times New Roman"/>
                <a:cs typeface="Times New Roman"/>
                <a:sym typeface="Times New Roman"/>
              </a:rPr>
              <a:t>.</a:t>
            </a:r>
            <a:r>
              <a:rPr i="1" sz="1400">
                <a:latin typeface="Arial"/>
                <a:ea typeface="Arial"/>
                <a:cs typeface="Arial"/>
                <a:sym typeface="Arial"/>
              </a:rPr>
              <a:t> </a:t>
            </a:r>
            <a:r>
              <a:rPr sz="1400">
                <a:latin typeface="Arial"/>
                <a:ea typeface="Arial"/>
                <a:cs typeface="Arial"/>
                <a:sym typeface="Arial"/>
              </a:rPr>
              <a:t>[Blog post]. Retrieved from </a:t>
            </a:r>
            <a:r>
              <a:rPr i="1" sz="1400" u="sng">
                <a:latin typeface="Arial"/>
                <a:ea typeface="Arial"/>
                <a:cs typeface="Arial"/>
                <a:sym typeface="Arial"/>
                <a:hlinkClick r:id="rId15" invalidUrl="" action="" tgtFrame="" tooltip="" history="1" highlightClick="0" endSnd="0"/>
              </a:rPr>
              <a:t>http://cogdogblog.com/2013/07/21/in-which-ds106-goes-headless/</a:t>
            </a:r>
            <a:r>
              <a:rPr sz="1400">
                <a:latin typeface="Arial"/>
                <a:ea typeface="Arial"/>
                <a:cs typeface="Arial"/>
                <a:sym typeface="Arial"/>
              </a:rPr>
              <a:t>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1" name="Shape 131"/>
          <p:cNvSpPr/>
          <p:nvPr>
            <p:ph type="title"/>
          </p:nvPr>
        </p:nvSpPr>
        <p:spPr>
          <a:xfrm>
            <a:off x="685800" y="101600"/>
            <a:ext cx="10464800" cy="469900"/>
          </a:xfrm>
          <a:prstGeom prst="rect">
            <a:avLst/>
          </a:prstGeom>
        </p:spPr>
        <p:txBody>
          <a:bodyPr/>
          <a:lstStyle>
            <a:lvl1pPr algn="l">
              <a:defRPr b="1" sz="2400">
                <a:solidFill>
                  <a:srgbClr val="212121"/>
                </a:solidFill>
                <a:latin typeface="Courier"/>
                <a:ea typeface="Courier"/>
                <a:cs typeface="Courier"/>
                <a:sym typeface="Courier"/>
              </a:defRPr>
            </a:lvl1pPr>
          </a:lstStyle>
          <a:p>
            <a:pPr lvl="0">
              <a:defRPr b="0" sz="1800">
                <a:solidFill>
                  <a:srgbClr val="000000"/>
                </a:solidFill>
              </a:defRPr>
            </a:pPr>
            <a:r>
              <a:rPr b="1" sz="2400">
                <a:solidFill>
                  <a:srgbClr val="212121"/>
                </a:solidFill>
              </a:rPr>
              <a:t>References cont.</a:t>
            </a:r>
          </a:p>
        </p:txBody>
      </p:sp>
      <p:sp>
        <p:nvSpPr>
          <p:cNvPr id="132" name="Shape 132"/>
          <p:cNvSpPr/>
          <p:nvPr>
            <p:ph type="body" idx="1"/>
          </p:nvPr>
        </p:nvSpPr>
        <p:spPr>
          <a:xfrm>
            <a:off x="685800" y="736600"/>
            <a:ext cx="11239500" cy="6896100"/>
          </a:xfrm>
          <a:prstGeom prst="rect">
            <a:avLst/>
          </a:prstGeom>
        </p:spPr>
        <p:txBody>
          <a:bodyPr/>
          <a:lstStyle/>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Lockridge, R. [Rochelle Lockridge]. (2013a, February 24). </a:t>
            </a:r>
            <a:r>
              <a:rPr i="1" sz="1400">
                <a:solidFill>
                  <a:srgbClr val="212121"/>
                </a:solidFill>
                <a:latin typeface="Arial"/>
                <a:ea typeface="Arial"/>
                <a:cs typeface="Arial"/>
                <a:sym typeface="Arial"/>
              </a:rPr>
              <a:t>3M DS106 Is Open For Business</a:t>
            </a:r>
            <a:r>
              <a:rPr i="1" sz="1400">
                <a:solidFill>
                  <a:srgbClr val="212121"/>
                </a:solidFill>
                <a:latin typeface="Times New Roman"/>
                <a:ea typeface="Times New Roman"/>
                <a:cs typeface="Times New Roman"/>
                <a:sym typeface="Times New Roman"/>
              </a:rPr>
              <a:t>.</a:t>
            </a:r>
            <a:r>
              <a:rPr i="1" sz="1400">
                <a:solidFill>
                  <a:srgbClr val="212121"/>
                </a:solidFill>
                <a:latin typeface="Arial"/>
                <a:ea typeface="Arial"/>
                <a:cs typeface="Arial"/>
                <a:sym typeface="Arial"/>
              </a:rPr>
              <a:t> </a:t>
            </a:r>
            <a:r>
              <a:rPr sz="1400">
                <a:solidFill>
                  <a:srgbClr val="212121"/>
                </a:solidFill>
                <a:latin typeface="Arial"/>
                <a:ea typeface="Arial"/>
                <a:cs typeface="Arial"/>
                <a:sym typeface="Arial"/>
              </a:rPr>
              <a:t>[Video file] Retrieved from </a:t>
            </a:r>
            <a:r>
              <a:rPr i="1" sz="1400">
                <a:solidFill>
                  <a:srgbClr val="212121"/>
                </a:solidFill>
                <a:latin typeface="Arial"/>
                <a:ea typeface="Arial"/>
                <a:cs typeface="Arial"/>
                <a:sym typeface="Arial"/>
                <a:hlinkClick r:id="rId2" invalidUrl="" action="" tgtFrame="" tooltip="" history="1" highlightClick="0" endSnd="0"/>
              </a:rPr>
              <a:t>http://youtu.be/sfF_LqHLKY0</a:t>
            </a:r>
            <a:r>
              <a:rPr sz="1400">
                <a:solidFill>
                  <a:srgbClr val="212121"/>
                </a:solidFill>
                <a:latin typeface="Arial"/>
                <a:ea typeface="Arial"/>
                <a:cs typeface="Arial"/>
                <a:sym typeface="Arial"/>
              </a:rPr>
              <a:t>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Lockridge, R. (2013b, August 18). DS106 Invitation to 3M. [Blog post]. Retrieved from </a:t>
            </a:r>
            <a:r>
              <a:rPr i="1" sz="1400">
                <a:solidFill>
                  <a:srgbClr val="212121"/>
                </a:solidFill>
                <a:latin typeface="Arial"/>
                <a:ea typeface="Arial"/>
                <a:cs typeface="Arial"/>
                <a:sym typeface="Arial"/>
                <a:hlinkClick r:id="rId3" invalidUrl="" action="" tgtFrame="" tooltip="" history="1" highlightClick="0" endSnd="0"/>
              </a:rPr>
              <a:t>http://rockylouproductions.com/blog_wp/2013/08/18/3m-ds106_invitation/</a:t>
            </a:r>
            <a:endParaRPr sz="1400">
              <a:solidFill>
                <a:srgbClr val="212121"/>
              </a:solidFill>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Lockridge, R. (2013c, October 2). Gifs, Gimp and Me (3M-DS106 Repost)</a:t>
            </a:r>
            <a:r>
              <a:rPr i="1" sz="1400">
                <a:solidFill>
                  <a:srgbClr val="212121"/>
                </a:solidFill>
                <a:latin typeface="Times New Roman"/>
                <a:ea typeface="Times New Roman"/>
                <a:cs typeface="Times New Roman"/>
                <a:sym typeface="Times New Roman"/>
              </a:rPr>
              <a:t>.</a:t>
            </a:r>
            <a:r>
              <a:rPr sz="1400">
                <a:solidFill>
                  <a:srgbClr val="212121"/>
                </a:solidFill>
                <a:latin typeface="Arial"/>
                <a:ea typeface="Arial"/>
                <a:cs typeface="Arial"/>
                <a:sym typeface="Arial"/>
              </a:rPr>
              <a:t> [Blog post] Retrieved from </a:t>
            </a:r>
            <a:r>
              <a:rPr i="1" sz="1400">
                <a:solidFill>
                  <a:srgbClr val="212121"/>
                </a:solidFill>
                <a:latin typeface="Arial"/>
                <a:ea typeface="Arial"/>
                <a:cs typeface="Arial"/>
                <a:sym typeface="Arial"/>
                <a:hlinkClick r:id="rId4" invalidUrl="" action="" tgtFrame="" tooltip="" history="1" highlightClick="0" endSnd="0"/>
              </a:rPr>
              <a:t>http://rockylouproductions.com/blog_wp/2013/10/02/gifs-gimp-and-me/</a:t>
            </a:r>
            <a:endParaRPr sz="1400">
              <a:solidFill>
                <a:srgbClr val="212121"/>
              </a:solidFill>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Lockridge, R. (2013d, October 9). Modifying DS106 to Work at 3M [Blog post]. Retrieved from: </a:t>
            </a:r>
            <a:r>
              <a:rPr i="1" sz="1400">
                <a:solidFill>
                  <a:srgbClr val="212121"/>
                </a:solidFill>
                <a:latin typeface="Arial"/>
                <a:ea typeface="Arial"/>
                <a:cs typeface="Arial"/>
                <a:sym typeface="Arial"/>
                <a:hlinkClick r:id="rId5" invalidUrl="" action="" tgtFrame="" tooltip="" history="1" highlightClick="0" endSnd="0"/>
              </a:rPr>
              <a:t>http://rockylouproductions.com/blog_wp/2013/10/09/modifying-ds106-work-3m/</a:t>
            </a:r>
            <a:r>
              <a:rPr sz="1400">
                <a:solidFill>
                  <a:srgbClr val="212121"/>
                </a:solidFill>
                <a:latin typeface="Arial"/>
                <a:ea typeface="Arial"/>
                <a:cs typeface="Arial"/>
                <a:sym typeface="Arial"/>
              </a:rPr>
              <a:t>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Malone, P. S. (2013, August 8). The Untapped Power of Action Learning. The Untapped Power of Action Learning. Retrieved from: </a:t>
            </a:r>
            <a:r>
              <a:rPr i="1" sz="1400">
                <a:solidFill>
                  <a:srgbClr val="212121"/>
                </a:solidFill>
                <a:latin typeface="Arial"/>
                <a:ea typeface="Arial"/>
                <a:cs typeface="Arial"/>
                <a:sym typeface="Arial"/>
                <a:hlinkClick r:id="rId6" invalidUrl="" action="" tgtFrame="" tooltip="" history="1" highlightClick="0" endSnd="0"/>
              </a:rPr>
              <a:t>http://www.astd.org/Publications/Magazines/TD/TD-Archive/2013/08/The-Untapped-Power-of-Action-Learning</a:t>
            </a:r>
            <a:r>
              <a:rPr sz="1400">
                <a:solidFill>
                  <a:srgbClr val="212121"/>
                </a:solidFill>
                <a:latin typeface="Arial"/>
                <a:ea typeface="Arial"/>
                <a:cs typeface="Arial"/>
                <a:sym typeface="Arial"/>
              </a:rPr>
              <a:t>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Morgan, G. (1994). The 15% Solution. Imaginization: Provocative Ideas. Retrieved from </a:t>
            </a:r>
            <a:r>
              <a:rPr i="1" sz="1400">
                <a:solidFill>
                  <a:srgbClr val="212121"/>
                </a:solidFill>
                <a:latin typeface="Arial"/>
                <a:ea typeface="Arial"/>
                <a:cs typeface="Arial"/>
                <a:sym typeface="Arial"/>
                <a:hlinkClick r:id="rId7" invalidUrl="" action="" tgtFrame="" tooltip="" history="1" highlightClick="0" endSnd="0"/>
              </a:rPr>
              <a:t>http://www.imaginiz.com/provocative/concept/solution.html</a:t>
            </a:r>
            <a:r>
              <a:rPr sz="1400">
                <a:solidFill>
                  <a:srgbClr val="212121"/>
                </a:solidFill>
                <a:latin typeface="Arial"/>
                <a:ea typeface="Arial"/>
                <a:cs typeface="Arial"/>
                <a:sym typeface="Arial"/>
              </a:rPr>
              <a:t>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Pappano, L. (2012, November 04). The Year of the MOOC. </a:t>
            </a:r>
            <a:r>
              <a:rPr i="1" sz="1400">
                <a:solidFill>
                  <a:srgbClr val="212121"/>
                </a:solidFill>
                <a:latin typeface="Arial"/>
                <a:ea typeface="Arial"/>
                <a:cs typeface="Arial"/>
                <a:sym typeface="Arial"/>
              </a:rPr>
              <a:t>The New York Times</a:t>
            </a:r>
            <a:r>
              <a:rPr sz="1400">
                <a:solidFill>
                  <a:srgbClr val="212121"/>
                </a:solidFill>
                <a:latin typeface="Arial"/>
                <a:ea typeface="Arial"/>
                <a:cs typeface="Arial"/>
                <a:sym typeface="Arial"/>
              </a:rPr>
              <a:t>. Retrieved from: </a:t>
            </a:r>
            <a:r>
              <a:rPr i="1" sz="1400" u="sng">
                <a:solidFill>
                  <a:srgbClr val="212121"/>
                </a:solidFill>
                <a:latin typeface="Arial"/>
                <a:ea typeface="Arial"/>
                <a:cs typeface="Arial"/>
                <a:sym typeface="Arial"/>
                <a:hlinkClick r:id="rId8" invalidUrl="" action="" tgtFrame="" tooltip="" history="1" highlightClick="0" endSnd="0"/>
              </a:rPr>
              <a:t>http://www.nytimes.com/2012/11/04/education/edlife/massive-open-online-courses-are-multiplying-at-a-rapid-pace.html?pagewanted=all&amp;_r=0</a:t>
            </a:r>
            <a:r>
              <a:rPr sz="1400">
                <a:solidFill>
                  <a:srgbClr val="212121"/>
                </a:solidFill>
                <a:latin typeface="Arial"/>
                <a:ea typeface="Arial"/>
                <a:cs typeface="Arial"/>
                <a:sym typeface="Arial"/>
              </a:rPr>
              <a:t>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Pedler, M. (1974). </a:t>
            </a:r>
            <a:r>
              <a:rPr i="1" sz="1400">
                <a:solidFill>
                  <a:srgbClr val="212121"/>
                </a:solidFill>
                <a:latin typeface="Arial"/>
                <a:ea typeface="Arial"/>
                <a:cs typeface="Arial"/>
                <a:sym typeface="Arial"/>
              </a:rPr>
              <a:t>An Action Research Approach to Training Interventions</a:t>
            </a:r>
            <a:r>
              <a:rPr sz="1400">
                <a:solidFill>
                  <a:srgbClr val="212121"/>
                </a:solidFill>
                <a:latin typeface="Arial"/>
                <a:ea typeface="Arial"/>
                <a:cs typeface="Arial"/>
                <a:sym typeface="Arial"/>
              </a:rPr>
              <a:t>. Management Learning, 5(2), pp. 54-67.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Pedler, M. (1981). Developing the learning community. In: T. Boydell &amp; M. Pedler (Eds.), </a:t>
            </a:r>
            <a:r>
              <a:rPr i="1" sz="1400">
                <a:solidFill>
                  <a:srgbClr val="212121"/>
                </a:solidFill>
                <a:latin typeface="Arial"/>
                <a:ea typeface="Arial"/>
                <a:cs typeface="Arial"/>
                <a:sym typeface="Arial"/>
              </a:rPr>
              <a:t>Management self-development: Concepts and practices</a:t>
            </a:r>
            <a:r>
              <a:rPr i="1" sz="1400">
                <a:solidFill>
                  <a:srgbClr val="212121"/>
                </a:solidFill>
                <a:latin typeface="Times New Roman"/>
                <a:ea typeface="Times New Roman"/>
                <a:cs typeface="Times New Roman"/>
                <a:sym typeface="Times New Roman"/>
              </a:rPr>
              <a:t>.</a:t>
            </a:r>
            <a:r>
              <a:rPr sz="1400">
                <a:solidFill>
                  <a:srgbClr val="212121"/>
                </a:solidFill>
                <a:latin typeface="Arial"/>
                <a:ea typeface="Arial"/>
                <a:cs typeface="Arial"/>
                <a:sym typeface="Arial"/>
              </a:rPr>
              <a:t> Farnborough, Hants, England: Gower.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Peter, S., &amp; Deimann, M. (2013). On the role of openness in education: A historical reconstruction. </a:t>
            </a:r>
            <a:r>
              <a:rPr i="1" sz="1400">
                <a:solidFill>
                  <a:srgbClr val="212121"/>
                </a:solidFill>
                <a:latin typeface="Arial"/>
                <a:ea typeface="Arial"/>
                <a:cs typeface="Arial"/>
                <a:sym typeface="Arial"/>
              </a:rPr>
              <a:t>Open Praxis, 5 (1) pp. 7-14</a:t>
            </a:r>
            <a:endParaRPr sz="1400">
              <a:solidFill>
                <a:srgbClr val="212121"/>
              </a:solidFill>
              <a:latin typeface="Times New Roman"/>
              <a:ea typeface="Times New Roman"/>
              <a:cs typeface="Times New Roman"/>
              <a:sym typeface="Times New Roman"/>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Revans, R. W. (1998). </a:t>
            </a:r>
            <a:r>
              <a:rPr i="1" sz="1400">
                <a:solidFill>
                  <a:srgbClr val="212121"/>
                </a:solidFill>
                <a:latin typeface="Arial"/>
                <a:ea typeface="Arial"/>
                <a:cs typeface="Arial"/>
                <a:sym typeface="Arial"/>
              </a:rPr>
              <a:t>ABC of action learning</a:t>
            </a:r>
            <a:r>
              <a:rPr i="1" sz="1400">
                <a:solidFill>
                  <a:srgbClr val="212121"/>
                </a:solidFill>
                <a:latin typeface="Times New Roman"/>
                <a:ea typeface="Times New Roman"/>
                <a:cs typeface="Times New Roman"/>
                <a:sym typeface="Times New Roman"/>
              </a:rPr>
              <a:t>.</a:t>
            </a:r>
            <a:r>
              <a:rPr sz="1400">
                <a:solidFill>
                  <a:srgbClr val="212121"/>
                </a:solidFill>
                <a:latin typeface="Arial"/>
                <a:ea typeface="Arial"/>
                <a:cs typeface="Arial"/>
                <a:sym typeface="Arial"/>
              </a:rPr>
              <a:t> London: Lemos &amp; Crane.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Stacey, P. (2013, May 11). The Pedagogy Of MOOCs. [Blog post] Retrieved from </a:t>
            </a:r>
            <a:r>
              <a:rPr i="1" sz="1400">
                <a:solidFill>
                  <a:srgbClr val="212121"/>
                </a:solidFill>
                <a:latin typeface="Arial"/>
                <a:ea typeface="Arial"/>
                <a:cs typeface="Arial"/>
                <a:sym typeface="Arial"/>
                <a:hlinkClick r:id="rId9" invalidUrl="" action="" tgtFrame="" tooltip="" history="1" highlightClick="0" endSnd="0"/>
              </a:rPr>
              <a:t>http://edtechfrontier.com/2013/05/11/the-pedagogy-of-moocs/</a:t>
            </a:r>
            <a:r>
              <a:rPr sz="1400">
                <a:solidFill>
                  <a:srgbClr val="212121"/>
                </a:solidFill>
                <a:latin typeface="Arial"/>
                <a:ea typeface="Arial"/>
                <a:cs typeface="Arial"/>
                <a:sym typeface="Arial"/>
              </a:rPr>
              <a:t>  </a:t>
            </a:r>
            <a:endParaRPr sz="1400">
              <a:solidFill>
                <a:srgbClr val="212121"/>
              </a:solidFill>
              <a:latin typeface="Arial"/>
              <a:ea typeface="Arial"/>
              <a:cs typeface="Arial"/>
              <a:sym typeface="Arial"/>
            </a:endParaRPr>
          </a:p>
          <a:p>
            <a:pPr lvl="0" marL="360045" indent="-360045">
              <a:spcBef>
                <a:spcPts val="600"/>
              </a:spcBef>
              <a:buSzTx/>
              <a:buNone/>
              <a:defRPr sz="1800">
                <a:solidFill>
                  <a:srgbClr val="000000"/>
                </a:solidFill>
              </a:defRPr>
            </a:pPr>
            <a:r>
              <a:rPr sz="1400">
                <a:solidFill>
                  <a:srgbClr val="212121"/>
                </a:solidFill>
                <a:latin typeface="Arial"/>
                <a:ea typeface="Arial"/>
                <a:cs typeface="Arial"/>
                <a:sym typeface="Arial"/>
              </a:rPr>
              <a:t>Zweig, J. (2011).</a:t>
            </a:r>
            <a:r>
              <a:rPr i="1" sz="1400">
                <a:solidFill>
                  <a:srgbClr val="212121"/>
                </a:solidFill>
                <a:latin typeface="Arial"/>
                <a:ea typeface="Arial"/>
                <a:cs typeface="Arial"/>
                <a:sym typeface="Arial"/>
              </a:rPr>
              <a:t> Structured Serendipty. </a:t>
            </a:r>
            <a:r>
              <a:rPr sz="1400">
                <a:solidFill>
                  <a:srgbClr val="212121"/>
                </a:solidFill>
                <a:latin typeface="Arial"/>
                <a:ea typeface="Arial"/>
                <a:cs typeface="Arial"/>
                <a:sym typeface="Arial"/>
              </a:rPr>
              <a:t>THE WORLD QUESTION CENTER 2011. Retrieved from: </a:t>
            </a:r>
            <a:r>
              <a:rPr i="1" sz="1400">
                <a:solidFill>
                  <a:srgbClr val="212121"/>
                </a:solidFill>
                <a:latin typeface="Arial"/>
                <a:ea typeface="Arial"/>
                <a:cs typeface="Arial"/>
                <a:sym typeface="Arial"/>
                <a:hlinkClick r:id="rId10" invalidUrl="" action="" tgtFrame="" tooltip="" history="1" highlightClick="0" endSnd="0"/>
              </a:rPr>
              <a:t>http://www.edge.org/q2011/q11_2.html - zweig</a:t>
            </a:r>
            <a:endParaRPr sz="1400">
              <a:solidFill>
                <a:srgbClr val="212121"/>
              </a:solidFill>
              <a:latin typeface="Times New Roman"/>
              <a:ea typeface="Times New Roman"/>
              <a:cs typeface="Times New Roman"/>
              <a:sym typeface="Times New Roman"/>
            </a:endParaRPr>
          </a:p>
          <a:p>
            <a:pPr lvl="0" marL="0" indent="0">
              <a:spcBef>
                <a:spcPts val="1200"/>
              </a:spcBef>
              <a:buSzTx/>
              <a:buNone/>
              <a:defRPr sz="1800">
                <a:solidFill>
                  <a:srgbClr val="000000"/>
                </a:solidFill>
              </a:defRPr>
            </a:pPr>
            <a:r>
              <a:rPr b="1" i="1" sz="1400">
                <a:solidFill>
                  <a:srgbClr val="212121"/>
                </a:solidFill>
                <a:latin typeface="Arial"/>
                <a:ea typeface="Arial"/>
                <a:cs typeface="Arial"/>
                <a:sym typeface="Arial"/>
              </a:rPr>
              <a:t>License and Citation</a:t>
            </a:r>
            <a:endParaRPr b="1" i="1" sz="1400">
              <a:solidFill>
                <a:srgbClr val="212121"/>
              </a:solidFill>
              <a:latin typeface="Arial"/>
              <a:ea typeface="Arial"/>
              <a:cs typeface="Arial"/>
              <a:sym typeface="Arial"/>
            </a:endParaRPr>
          </a:p>
          <a:p>
            <a:pPr lvl="0" marL="0" indent="0">
              <a:spcBef>
                <a:spcPts val="600"/>
              </a:spcBef>
              <a:buSzTx/>
              <a:buNone/>
              <a:defRPr sz="1800">
                <a:solidFill>
                  <a:srgbClr val="000000"/>
                </a:solidFill>
              </a:defRPr>
            </a:pPr>
            <a:r>
              <a:rPr sz="1400">
                <a:solidFill>
                  <a:srgbClr val="212121"/>
                </a:solidFill>
                <a:latin typeface="Arial"/>
                <a:ea typeface="Arial"/>
                <a:cs typeface="Arial"/>
                <a:sym typeface="Arial"/>
              </a:rPr>
              <a:t>This work is licensed under the Creative Commons Attribution License </a:t>
            </a:r>
            <a:r>
              <a:rPr i="1" sz="1400">
                <a:solidFill>
                  <a:srgbClr val="212121"/>
                </a:solidFill>
                <a:latin typeface="Times New Roman"/>
                <a:ea typeface="Times New Roman"/>
                <a:cs typeface="Times New Roman"/>
                <a:sym typeface="Times New Roman"/>
                <a:hlinkClick r:id="rId11" invalidUrl="" action="" tgtFrame="" tooltip="" history="1" highlightClick="0" endSnd="0"/>
              </a:rPr>
              <a:t>http://creativecommons.org/licenses/by/3.0/</a:t>
            </a:r>
            <a:r>
              <a:rPr sz="1400">
                <a:solidFill>
                  <a:srgbClr val="212121"/>
                </a:solidFill>
                <a:latin typeface="Arial"/>
                <a:ea typeface="Arial"/>
                <a:cs typeface="Arial"/>
                <a:sym typeface="Arial"/>
              </a:rPr>
              <a:t>. Please cite this work as: Lockridge, R., Levine, A &amp; Funes, M. (2014). </a:t>
            </a:r>
            <a:r>
              <a:rPr i="1" sz="1400">
                <a:solidFill>
                  <a:srgbClr val="212121"/>
                </a:solidFill>
                <a:latin typeface="Arial"/>
                <a:ea typeface="Arial"/>
                <a:cs typeface="Arial"/>
                <a:sym typeface="Arial"/>
              </a:rPr>
              <a:t>A DS106 Thing Happened on the Way to the 3M Tech Forum</a:t>
            </a:r>
            <a:r>
              <a:rPr sz="1400">
                <a:solidFill>
                  <a:srgbClr val="212121"/>
                </a:solidFill>
                <a:latin typeface="Arial"/>
                <a:ea typeface="Arial"/>
                <a:cs typeface="Arial"/>
                <a:sym typeface="Arial"/>
              </a:rPr>
              <a:t>. In Proceedings of OER14: building communities of open practice. Newcastle upon Tyne, England</a:t>
            </a:r>
            <a:r>
              <a:rPr sz="1400">
                <a:solidFill>
                  <a:srgbClr val="212121"/>
                </a:solidFill>
                <a:latin typeface="Times New Roman"/>
                <a:ea typeface="Times New Roman"/>
                <a:cs typeface="Times New Roman"/>
                <a:sym typeface="Times New Roman"/>
              </a:rPr>
              <a:t>.</a:t>
            </a:r>
          </a:p>
        </p:txBody>
      </p:sp>
      <p:pic>
        <p:nvPicPr>
          <p:cNvPr id="133" name="OER14_Abstract_QRcode.png"/>
          <p:cNvPicPr/>
          <p:nvPr/>
        </p:nvPicPr>
        <p:blipFill>
          <a:blip r:embed="rId12">
            <a:extLst/>
          </a:blip>
          <a:stretch>
            <a:fillRect/>
          </a:stretch>
        </p:blipFill>
        <p:spPr>
          <a:xfrm>
            <a:off x="10820400" y="7518400"/>
            <a:ext cx="1968500" cy="1968500"/>
          </a:xfrm>
          <a:prstGeom prst="rect">
            <a:avLst/>
          </a:prstGeom>
          <a:ln w="889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901700" y="88900"/>
            <a:ext cx="10795000" cy="2413000"/>
          </a:xfrm>
          <a:prstGeom prst="rect">
            <a:avLst/>
          </a:prstGeom>
        </p:spPr>
        <p:txBody>
          <a:bodyPr/>
          <a:lstStyle/>
          <a:p>
            <a:pPr lvl="0" marR="457200" defTabSz="457200">
              <a:spcBef>
                <a:spcPts val="600"/>
              </a:spcBef>
              <a:defRPr sz="1800"/>
            </a:pPr>
            <a:r>
              <a:rPr sz="2400">
                <a:solidFill>
                  <a:srgbClr val="FF2600"/>
                </a:solidFill>
                <a:latin typeface="Courier"/>
                <a:ea typeface="Courier"/>
                <a:cs typeface="Courier"/>
                <a:sym typeface="Courier"/>
              </a:rPr>
              <a:t>We’ve taken arguably the most open course on the web, DS106, morphed and adapted it to run in the proprietary corporate business world at 3M as an open organisational web course.</a:t>
            </a:r>
            <a:r>
              <a:rPr sz="2400">
                <a:solidFill>
                  <a:srgbClr val="FFFFFF"/>
                </a:solidFill>
                <a:latin typeface="Courier"/>
                <a:ea typeface="Courier"/>
                <a:cs typeface="Courier"/>
                <a:sym typeface="Courier"/>
              </a:rPr>
              <a:t> </a:t>
            </a:r>
            <a:br>
              <a:rPr sz="2400">
                <a:solidFill>
                  <a:srgbClr val="FFFFFF"/>
                </a:solidFill>
                <a:latin typeface="Courier"/>
                <a:ea typeface="Courier"/>
                <a:cs typeface="Courier"/>
                <a:sym typeface="Courier"/>
              </a:rPr>
            </a:br>
          </a:p>
        </p:txBody>
      </p:sp>
      <p:pic>
        <p:nvPicPr>
          <p:cNvPr id="77" name="droppedImage.pdf"/>
          <p:cNvPicPr/>
          <p:nvPr/>
        </p:nvPicPr>
        <p:blipFill>
          <a:blip r:embed="rId2">
            <a:extLst/>
          </a:blip>
          <a:stretch>
            <a:fillRect/>
          </a:stretch>
        </p:blipFill>
        <p:spPr>
          <a:xfrm>
            <a:off x="2501900" y="2362200"/>
            <a:ext cx="7988300" cy="6007100"/>
          </a:xfrm>
          <a:prstGeom prst="rect">
            <a:avLst/>
          </a:prstGeom>
          <a:ln w="88900">
            <a:miter lim="400000"/>
          </a:ln>
        </p:spPr>
      </p:pic>
      <p:sp>
        <p:nvSpPr>
          <p:cNvPr id="78" name="Shape 78"/>
          <p:cNvSpPr/>
          <p:nvPr/>
        </p:nvSpPr>
        <p:spPr>
          <a:xfrm>
            <a:off x="1624145" y="8642350"/>
            <a:ext cx="9347201"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ctr" defTabSz="584200">
              <a:defRPr sz="1800"/>
            </a:pPr>
            <a:r>
              <a:rPr>
                <a:solidFill>
                  <a:srgbClr val="FF2600"/>
                </a:solidFill>
                <a:latin typeface="Courier"/>
                <a:ea typeface="Courier"/>
                <a:cs typeface="Courier"/>
                <a:sym typeface="Courier"/>
              </a:rPr>
              <a:t>Doodle by Giulia Forsythe. See more at:</a:t>
            </a:r>
            <a:endParaRPr>
              <a:solidFill>
                <a:srgbClr val="FF2600"/>
              </a:solidFill>
              <a:latin typeface="Courier"/>
              <a:ea typeface="Courier"/>
              <a:cs typeface="Courier"/>
              <a:sym typeface="Courier"/>
            </a:endParaRPr>
          </a:p>
          <a:p>
            <a:pPr lvl="0" algn="ctr" defTabSz="584200">
              <a:defRPr sz="1800"/>
            </a:pPr>
            <a:r>
              <a:rPr>
                <a:solidFill>
                  <a:srgbClr val="FF2600"/>
                </a:solidFill>
                <a:latin typeface="Courier"/>
                <a:ea typeface="Courier"/>
                <a:cs typeface="Courier"/>
                <a:sym typeface="Courier"/>
              </a:rPr>
              <a:t> </a:t>
            </a:r>
            <a:r>
              <a:rPr u="sng">
                <a:solidFill>
                  <a:srgbClr val="FF2600"/>
                </a:solidFill>
                <a:latin typeface="Courier"/>
                <a:ea typeface="Courier"/>
                <a:cs typeface="Courier"/>
                <a:sym typeface="Courier"/>
                <a:hlinkClick r:id="rId3" invalidUrl="" action="" tgtFrame="" tooltip="" history="1" highlightClick="0" endSnd="0"/>
              </a:rPr>
              <a:t>https://www.flickr.com/photos/gforsythe/sets/72157626965187420</a:t>
            </a:r>
            <a:r>
              <a:rPr>
                <a:solidFill>
                  <a:srgbClr val="FF2600"/>
                </a:solidFill>
                <a:latin typeface="Courier"/>
                <a:ea typeface="Courier"/>
                <a:cs typeface="Courier"/>
                <a:sym typeface="Courier"/>
              </a:rPr>
              <a:t>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5" name="Shape 135"/>
          <p:cNvSpPr/>
          <p:nvPr>
            <p:ph type="title"/>
          </p:nvPr>
        </p:nvSpPr>
        <p:spPr>
          <a:xfrm>
            <a:off x="1371600" y="3009900"/>
            <a:ext cx="10464800" cy="660400"/>
          </a:xfrm>
          <a:prstGeom prst="rect">
            <a:avLst/>
          </a:prstGeom>
        </p:spPr>
        <p:txBody>
          <a:bodyPr/>
          <a:lstStyle>
            <a:lvl1pPr algn="l">
              <a:spcBef>
                <a:spcPts val="3000"/>
              </a:spcBef>
              <a:defRPr b="1" sz="2400">
                <a:solidFill>
                  <a:srgbClr val="212121"/>
                </a:solidFill>
                <a:latin typeface="Courier"/>
                <a:ea typeface="Courier"/>
                <a:cs typeface="Courier"/>
                <a:sym typeface="Courier"/>
              </a:defRPr>
            </a:lvl1pPr>
          </a:lstStyle>
          <a:p>
            <a:pPr lvl="0">
              <a:defRPr b="0" sz="1800">
                <a:solidFill>
                  <a:srgbClr val="000000"/>
                </a:solidFill>
              </a:defRPr>
            </a:pPr>
            <a:r>
              <a:rPr b="1" sz="2400">
                <a:solidFill>
                  <a:srgbClr val="212121"/>
                </a:solidFill>
              </a:rPr>
              <a:t>License and Citation</a:t>
            </a:r>
          </a:p>
        </p:txBody>
      </p:sp>
      <p:sp>
        <p:nvSpPr>
          <p:cNvPr id="136" name="Shape 136"/>
          <p:cNvSpPr/>
          <p:nvPr>
            <p:ph type="body" idx="1"/>
          </p:nvPr>
        </p:nvSpPr>
        <p:spPr>
          <a:xfrm>
            <a:off x="1371600" y="3657600"/>
            <a:ext cx="10464800" cy="3416300"/>
          </a:xfrm>
          <a:prstGeom prst="rect">
            <a:avLst/>
          </a:prstGeom>
        </p:spPr>
        <p:txBody>
          <a:bodyPr/>
          <a:lstStyle/>
          <a:p>
            <a:pPr lvl="0" marL="0" indent="0">
              <a:buSzTx/>
              <a:buNone/>
              <a:defRPr sz="1800">
                <a:solidFill>
                  <a:srgbClr val="000000"/>
                </a:solidFill>
              </a:defRPr>
            </a:pPr>
            <a:r>
              <a:rPr sz="2400">
                <a:solidFill>
                  <a:srgbClr val="212121"/>
                </a:solidFill>
                <a:latin typeface="Courier"/>
                <a:ea typeface="Courier"/>
                <a:cs typeface="Courier"/>
                <a:sym typeface="Courier"/>
              </a:rPr>
              <a:t>This work is licensed under the Creative Commons Attribution License </a:t>
            </a:r>
            <a:r>
              <a:rPr sz="2400" u="sng">
                <a:solidFill>
                  <a:srgbClr val="212121"/>
                </a:solidFill>
                <a:latin typeface="Courier"/>
                <a:ea typeface="Courier"/>
                <a:cs typeface="Courier"/>
                <a:sym typeface="Courier"/>
                <a:hlinkClick r:id="rId2" invalidUrl="" action="" tgtFrame="" tooltip="" history="1" highlightClick="0" endSnd="0"/>
              </a:rPr>
              <a:t>http://creativecommons.org/licenses/by/3.0/</a:t>
            </a:r>
            <a:r>
              <a:rPr sz="2400">
                <a:solidFill>
                  <a:srgbClr val="212121"/>
                </a:solidFill>
                <a:latin typeface="Courier"/>
                <a:ea typeface="Courier"/>
                <a:cs typeface="Courier"/>
                <a:sym typeface="Courier"/>
              </a:rPr>
              <a:t>. Please cite this work as: Lockridge, R., Levine, A &amp; Funes, M. (2014). </a:t>
            </a:r>
            <a:r>
              <a:rPr i="1" sz="2400">
                <a:solidFill>
                  <a:srgbClr val="212121"/>
                </a:solidFill>
                <a:latin typeface="Courier"/>
                <a:ea typeface="Courier"/>
                <a:cs typeface="Courier"/>
                <a:sym typeface="Courier"/>
              </a:rPr>
              <a:t>A DS106 Thing Happened on the Way to the 3M Tech Forum.</a:t>
            </a:r>
            <a:r>
              <a:rPr sz="2400">
                <a:solidFill>
                  <a:srgbClr val="212121"/>
                </a:solidFill>
                <a:latin typeface="Courier"/>
                <a:ea typeface="Courier"/>
                <a:cs typeface="Courier"/>
                <a:sym typeface="Courier"/>
              </a:rPr>
              <a:t> In Proceedings of OER14: building communities of open practice. Newcastle upon Tyne, England.</a:t>
            </a:r>
          </a:p>
        </p:txBody>
      </p:sp>
      <p:pic>
        <p:nvPicPr>
          <p:cNvPr id="137" name="OER14_Abstract_QRcode.png"/>
          <p:cNvPicPr/>
          <p:nvPr/>
        </p:nvPicPr>
        <p:blipFill>
          <a:blip r:embed="rId3">
            <a:extLst/>
          </a:blip>
          <a:stretch>
            <a:fillRect/>
          </a:stretch>
        </p:blipFill>
        <p:spPr>
          <a:xfrm>
            <a:off x="10820400" y="7518400"/>
            <a:ext cx="1968500" cy="1968500"/>
          </a:xfrm>
          <a:prstGeom prst="rect">
            <a:avLst/>
          </a:prstGeom>
          <a:ln w="889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80" name="Shape 80"/>
          <p:cNvSpPr/>
          <p:nvPr>
            <p:ph type="title"/>
          </p:nvPr>
        </p:nvSpPr>
        <p:spPr>
          <a:xfrm>
            <a:off x="1270000" y="558800"/>
            <a:ext cx="10464800" cy="1168400"/>
          </a:xfrm>
          <a:prstGeom prst="rect">
            <a:avLst/>
          </a:prstGeom>
        </p:spPr>
        <p:txBody>
          <a:bodyPr/>
          <a:lstStyle>
            <a:lvl1pPr>
              <a:defRPr sz="6400">
                <a:solidFill>
                  <a:srgbClr val="FF2600"/>
                </a:solidFill>
                <a:latin typeface="Courier"/>
                <a:ea typeface="Courier"/>
                <a:cs typeface="Courier"/>
                <a:sym typeface="Courier"/>
              </a:defRPr>
            </a:lvl1pPr>
          </a:lstStyle>
          <a:p>
            <a:pPr lvl="0">
              <a:defRPr sz="1800">
                <a:solidFill>
                  <a:srgbClr val="000000"/>
                </a:solidFill>
              </a:defRPr>
            </a:pPr>
            <a:r>
              <a:rPr sz="6400">
                <a:solidFill>
                  <a:srgbClr val="FF2600"/>
                </a:solidFill>
              </a:rPr>
              <a:t>Meeting Agenda</a:t>
            </a:r>
          </a:p>
        </p:txBody>
      </p:sp>
      <p:sp>
        <p:nvSpPr>
          <p:cNvPr id="81" name="Shape 81"/>
          <p:cNvSpPr/>
          <p:nvPr>
            <p:ph type="body" idx="1"/>
          </p:nvPr>
        </p:nvSpPr>
        <p:spPr>
          <a:xfrm>
            <a:off x="1270000" y="1981200"/>
            <a:ext cx="10464800" cy="5791200"/>
          </a:xfrm>
          <a:prstGeom prst="rect">
            <a:avLst/>
          </a:prstGeom>
        </p:spPr>
        <p:txBody>
          <a:bodyPr/>
          <a:lstStyle/>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Introduction</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About DS106</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The ‘Headless’ experience</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About 3M</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The 3M-DS106 experience</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3M-DS106 Salon Patroness</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What happened</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Reflections and relevance to Open Education</a:t>
            </a:r>
            <a:endParaRPr sz="3600">
              <a:solidFill>
                <a:srgbClr val="FF2600"/>
              </a:solidFill>
              <a:latin typeface="Courier"/>
              <a:ea typeface="Courier"/>
              <a:cs typeface="Courier"/>
              <a:sym typeface="Courier"/>
            </a:endParaRPr>
          </a:p>
          <a:p>
            <a:pPr lvl="0" algn="l">
              <a:buSzPct val="100000"/>
              <a:buAutoNum type="arabicPeriod" startAt="1"/>
              <a:defRPr sz="1800">
                <a:solidFill>
                  <a:srgbClr val="000000"/>
                </a:solidFill>
              </a:defRPr>
            </a:pPr>
            <a:r>
              <a:rPr sz="3600">
                <a:solidFill>
                  <a:srgbClr val="FF2600"/>
                </a:solidFill>
                <a:latin typeface="Courier"/>
                <a:ea typeface="Courier"/>
                <a:cs typeface="Courier"/>
                <a:sym typeface="Courier"/>
              </a:rPr>
              <a:t>Conclusions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83" name="Shape 83"/>
          <p:cNvSpPr/>
          <p:nvPr>
            <p:ph type="title"/>
          </p:nvPr>
        </p:nvSpPr>
        <p:spPr>
          <a:xfrm>
            <a:off x="1270000" y="152400"/>
            <a:ext cx="10464800" cy="1168400"/>
          </a:xfrm>
          <a:prstGeom prst="rect">
            <a:avLst/>
          </a:prstGeom>
        </p:spPr>
        <p:txBody>
          <a:bodyPr/>
          <a:lstStyle>
            <a:lvl1pPr>
              <a:defRPr sz="6400">
                <a:solidFill>
                  <a:srgbClr val="FF2600"/>
                </a:solidFill>
                <a:latin typeface="Courier"/>
                <a:ea typeface="Courier"/>
                <a:cs typeface="Courier"/>
                <a:sym typeface="Courier"/>
              </a:defRPr>
            </a:lvl1pPr>
          </a:lstStyle>
          <a:p>
            <a:pPr lvl="0">
              <a:defRPr sz="1800">
                <a:solidFill>
                  <a:srgbClr val="000000"/>
                </a:solidFill>
              </a:defRPr>
            </a:pPr>
            <a:r>
              <a:rPr sz="6400">
                <a:solidFill>
                  <a:srgbClr val="FF2600"/>
                </a:solidFill>
              </a:rPr>
              <a:t>1. Introduction</a:t>
            </a:r>
          </a:p>
        </p:txBody>
      </p:sp>
      <p:sp>
        <p:nvSpPr>
          <p:cNvPr id="84" name="Shape 84"/>
          <p:cNvSpPr/>
          <p:nvPr>
            <p:ph type="body" idx="1"/>
          </p:nvPr>
        </p:nvSpPr>
        <p:spPr>
          <a:xfrm>
            <a:off x="787400" y="1600200"/>
            <a:ext cx="11430000" cy="71501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Case Study: Workplace Learning</a:t>
            </a:r>
            <a:endParaRPr sz="2400">
              <a:solidFill>
                <a:srgbClr val="FF2600"/>
              </a:solidFill>
              <a:latin typeface="Courier"/>
              <a:ea typeface="Courier"/>
              <a:cs typeface="Courier"/>
              <a:sym typeface="Courier"/>
            </a:endParaRPr>
          </a:p>
          <a:p>
            <a:pPr lvl="1" marL="914400" marR="457200" indent="-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3M: Global American corporation based in</a:t>
            </a:r>
            <a:r>
              <a:rPr sz="2400">
                <a:solidFill>
                  <a:srgbClr val="FF2600"/>
                </a:solidFill>
                <a:latin typeface="Courier"/>
                <a:ea typeface="Courier"/>
                <a:cs typeface="Courier"/>
                <a:sym typeface="Courier"/>
                <a:hlinkClick r:id="rId2" invalidUrl="" action="" tgtFrame="" tooltip="" history="1" highlightClick="0" endSnd="0"/>
              </a:rPr>
              <a:t> </a:t>
            </a:r>
            <a:r>
              <a:rPr sz="2400">
                <a:solidFill>
                  <a:srgbClr val="FF2600"/>
                </a:solidFill>
                <a:latin typeface="Courier"/>
                <a:ea typeface="Courier"/>
                <a:cs typeface="Courier"/>
                <a:sym typeface="Courier"/>
              </a:rPr>
              <a:t>St. Paul, Minnesota.</a:t>
            </a:r>
            <a:endParaRPr sz="2400">
              <a:solidFill>
                <a:srgbClr val="FF2600"/>
              </a:solidFill>
              <a:latin typeface="Courier"/>
              <a:ea typeface="Courier"/>
              <a:cs typeface="Courier"/>
              <a:sym typeface="Courier"/>
            </a:endParaRPr>
          </a:p>
          <a:p>
            <a:pPr lvl="1" marL="914400" marR="457200" indent="-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DS106: Open Online Course, Not a MOOC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Hypothesis: </a:t>
            </a:r>
            <a:r>
              <a:rPr i="1" sz="2400">
                <a:solidFill>
                  <a:srgbClr val="FF2600"/>
                </a:solidFill>
                <a:latin typeface="Courier"/>
                <a:ea typeface="Courier"/>
                <a:cs typeface="Courier"/>
                <a:sym typeface="Courier"/>
              </a:rPr>
              <a:t>DS106 pedagogy and assignments could be modified for delivery via a corporate intranet</a:t>
            </a:r>
            <a:r>
              <a:rPr sz="2400">
                <a:solidFill>
                  <a:srgbClr val="FF2600"/>
                </a:solidFill>
                <a:latin typeface="Courier"/>
                <a:ea typeface="Courier"/>
                <a:cs typeface="Courier"/>
                <a:sym typeface="Courier"/>
              </a:rPr>
              <a:t> </a:t>
            </a:r>
            <a:endParaRPr sz="2400">
              <a:solidFill>
                <a:srgbClr val="FF2600"/>
              </a:solidFill>
              <a:latin typeface="Courier"/>
              <a:ea typeface="Courier"/>
              <a:cs typeface="Courier"/>
              <a:sym typeface="Courier"/>
            </a:endParaRPr>
          </a:p>
          <a:p>
            <a:pPr lvl="1" marL="914400" marR="457200" indent="-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utilizing creation and communication tools available internally to employees</a:t>
            </a:r>
            <a:endParaRPr sz="2400">
              <a:solidFill>
                <a:srgbClr val="FF2600"/>
              </a:solidFill>
              <a:latin typeface="Courier"/>
              <a:ea typeface="Courier"/>
              <a:cs typeface="Courier"/>
              <a:sym typeface="Courier"/>
            </a:endParaRPr>
          </a:p>
          <a:p>
            <a:pPr lvl="1" marL="914400" marR="457200" indent="-4572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build community, collaboration, and effective global communication skills</a:t>
            </a:r>
            <a:endParaRPr sz="2400">
              <a:solidFill>
                <a:srgbClr val="FF2600"/>
              </a:solidFill>
              <a:latin typeface="Courier"/>
              <a:ea typeface="Courier"/>
              <a:cs typeface="Courier"/>
              <a:sym typeface="Courier"/>
            </a:endParaRPr>
          </a:p>
          <a:p>
            <a:pPr lvl="4" marL="0" marR="457200" indent="91440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2"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‘Salon Model’</a:t>
            </a:r>
            <a:endParaRPr sz="2400">
              <a:solidFill>
                <a:srgbClr val="FF2600"/>
              </a:solidFill>
              <a:latin typeface="Courier"/>
              <a:ea typeface="Courier"/>
              <a:cs typeface="Courier"/>
              <a:sym typeface="Courier"/>
            </a:endParaRPr>
          </a:p>
          <a:p>
            <a:pPr lvl="1" marL="457200" marR="457200" indent="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Bridging gap: corporate training &amp; learning on open web</a:t>
            </a:r>
            <a:endParaRPr sz="2400">
              <a:solidFill>
                <a:srgbClr val="FF2600"/>
              </a:solidFill>
              <a:latin typeface="Courier"/>
              <a:ea typeface="Courier"/>
              <a:cs typeface="Courier"/>
              <a:sym typeface="Courier"/>
            </a:endParaRPr>
          </a:p>
          <a:p>
            <a:pPr lvl="1" marL="457200" marR="457200" indent="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Focus on middle layer: ‘open organisational web’</a:t>
            </a:r>
            <a:endParaRPr sz="2400">
              <a:solidFill>
                <a:srgbClr val="FF2600"/>
              </a:solidFill>
              <a:latin typeface="Courier"/>
              <a:ea typeface="Courier"/>
              <a:cs typeface="Courier"/>
              <a:sym typeface="Courier"/>
            </a:endParaRPr>
          </a:p>
          <a:p>
            <a:pPr lvl="1" marL="457200" marR="457200" indent="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Patroness as network connector between both communities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86" name="Shape 86"/>
          <p:cNvSpPr/>
          <p:nvPr>
            <p:ph type="title"/>
          </p:nvPr>
        </p:nvSpPr>
        <p:spPr>
          <a:xfrm>
            <a:off x="1270000" y="152400"/>
            <a:ext cx="10464800" cy="1168400"/>
          </a:xfrm>
          <a:prstGeom prst="rect">
            <a:avLst/>
          </a:prstGeom>
        </p:spPr>
        <p:txBody>
          <a:bodyPr/>
          <a:lstStyle>
            <a:lvl1pPr>
              <a:defRPr sz="6400">
                <a:solidFill>
                  <a:srgbClr val="FF2600"/>
                </a:solidFill>
                <a:latin typeface="Courier"/>
                <a:ea typeface="Courier"/>
                <a:cs typeface="Courier"/>
                <a:sym typeface="Courier"/>
              </a:defRPr>
            </a:lvl1pPr>
          </a:lstStyle>
          <a:p>
            <a:pPr lvl="0">
              <a:defRPr sz="1800">
                <a:solidFill>
                  <a:srgbClr val="000000"/>
                </a:solidFill>
              </a:defRPr>
            </a:pPr>
            <a:r>
              <a:rPr sz="6400">
                <a:solidFill>
                  <a:srgbClr val="FF2600"/>
                </a:solidFill>
              </a:rPr>
              <a:t>2a. About DS106</a:t>
            </a:r>
          </a:p>
        </p:txBody>
      </p:sp>
      <p:sp>
        <p:nvSpPr>
          <p:cNvPr id="87" name="Shape 87"/>
          <p:cNvSpPr/>
          <p:nvPr>
            <p:ph type="body" idx="1"/>
          </p:nvPr>
        </p:nvSpPr>
        <p:spPr>
          <a:xfrm>
            <a:off x="673100" y="1155700"/>
            <a:ext cx="11430000" cy="83947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Computer science course in Digital Storytelling at the University of Mary Washington (UMW), framed on principles of the web as a platform for storytelling.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A typical DS106 course explores issues of digital identity ,intellectual property ,elements of storytelling ,creative expression in the form of visual, design, audio, video, and remix, plus the web itself as a platform for stories.</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Participants create media ,critically reflect on ideas behind their work and share details of its production</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a:solidFill>
                <a:srgbClr val="FF2600"/>
              </a:solidFill>
              <a:latin typeface="Courier"/>
              <a:ea typeface="Courier"/>
              <a:cs typeface="Courier"/>
              <a:sym typeface="Courier"/>
            </a:endParaRPr>
          </a:p>
          <a:p>
            <a:pPr lvl="1"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DS106 allows educators and students at other institutions to connect a class via blogs to the DS106 site.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Participation can enhance ability to think critically about the open web</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Network where one can become both smarter and more productive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89" name="Shape 89"/>
          <p:cNvSpPr/>
          <p:nvPr>
            <p:ph type="title"/>
          </p:nvPr>
        </p:nvSpPr>
        <p:spPr>
          <a:xfrm>
            <a:off x="1270000" y="152400"/>
            <a:ext cx="10464800" cy="1168400"/>
          </a:xfrm>
          <a:prstGeom prst="rect">
            <a:avLst/>
          </a:prstGeom>
        </p:spPr>
        <p:txBody>
          <a:bodyPr/>
          <a:lstStyle>
            <a:lvl1pPr>
              <a:defRPr sz="6400">
                <a:solidFill>
                  <a:srgbClr val="FF2600"/>
                </a:solidFill>
                <a:latin typeface="Courier"/>
                <a:ea typeface="Courier"/>
                <a:cs typeface="Courier"/>
                <a:sym typeface="Courier"/>
              </a:defRPr>
            </a:lvl1pPr>
          </a:lstStyle>
          <a:p>
            <a:pPr lvl="0">
              <a:defRPr sz="1800">
                <a:solidFill>
                  <a:srgbClr val="000000"/>
                </a:solidFill>
              </a:defRPr>
            </a:pPr>
            <a:r>
              <a:rPr sz="6400">
                <a:solidFill>
                  <a:srgbClr val="FF2600"/>
                </a:solidFill>
              </a:rPr>
              <a:t>2b. About DS106</a:t>
            </a:r>
          </a:p>
        </p:txBody>
      </p:sp>
      <p:graphicFrame>
        <p:nvGraphicFramePr>
          <p:cNvPr id="90" name="Table 90"/>
          <p:cNvGraphicFramePr/>
          <p:nvPr/>
        </p:nvGraphicFramePr>
        <p:xfrm>
          <a:off x="1981200" y="2870200"/>
          <a:ext cx="9039920" cy="40036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30451"/>
                <a:gridCol w="1676548"/>
                <a:gridCol w="1682204"/>
                <a:gridCol w="2150715"/>
              </a:tblGrid>
              <a:tr h="307975">
                <a:tc>
                  <a:txBody>
                    <a:bodyPr/>
                    <a:lstStyle/>
                    <a:p>
                      <a:pPr lvl="0" algn="l">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b="1">
                          <a:latin typeface="Courier"/>
                          <a:ea typeface="Courier"/>
                          <a:cs typeface="Courier"/>
                          <a:sym typeface="Courier"/>
                        </a:rPr>
                        <a:t>2010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b="1">
                          <a:latin typeface="Courier"/>
                          <a:ea typeface="Courier"/>
                          <a:cs typeface="Courier"/>
                          <a:sym typeface="Courier"/>
                        </a:rPr>
                        <a:t>2011-2013</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b="1">
                          <a:latin typeface="Courier"/>
                          <a:ea typeface="Courier"/>
                          <a:cs typeface="Courier"/>
                          <a:sym typeface="Courier"/>
                        </a:rPr>
                        <a:t>Headless 2013</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Registered UMW Students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25</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Open On-line Participants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300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DS106 Blog Posts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30,000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Unique Participants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2,600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Unique Visitors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25,000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Submitted Blogs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86</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Blog Posts Published</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1,300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Participant Tweets</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6,500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Avg per week</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270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307975">
                <a:tc>
                  <a:txBody>
                    <a:bodyPr/>
                    <a:lstStyle/>
                    <a:p>
                      <a:pPr lvl="0" algn="r">
                        <a:defRPr>
                          <a:solidFill>
                            <a:srgbClr val="000000"/>
                          </a:solidFill>
                        </a:defRPr>
                      </a:pPr>
                      <a:r>
                        <a:rPr>
                          <a:latin typeface="Courier"/>
                          <a:ea typeface="Courier"/>
                          <a:cs typeface="Courier"/>
                          <a:sym typeface="Courier"/>
                        </a:rPr>
                        <a:t>Links Shared</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latin typeface="Courier"/>
                          <a:ea typeface="Courier"/>
                          <a:cs typeface="Courier"/>
                          <a:sym typeface="Courier"/>
                        </a:defRPr>
                      </a:pP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lvl="0">
                        <a:defRPr>
                          <a:solidFill>
                            <a:srgbClr val="000000"/>
                          </a:solidFill>
                        </a:defRPr>
                      </a:pPr>
                      <a:r>
                        <a:rPr>
                          <a:latin typeface="Courier"/>
                          <a:ea typeface="Courier"/>
                          <a:cs typeface="Courier"/>
                          <a:sym typeface="Courier"/>
                        </a:rPr>
                        <a:t>3,700</a:t>
                      </a:r>
                    </a:p>
                  </a:txBody>
                  <a:tcPr marL="12700" marR="12700" marT="12700" marB="127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92" name="Shape 92"/>
          <p:cNvSpPr/>
          <p:nvPr>
            <p:ph type="title"/>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3. The Headless Experience</a:t>
            </a:r>
          </a:p>
        </p:txBody>
      </p:sp>
      <p:sp>
        <p:nvSpPr>
          <p:cNvPr id="93" name="Shape 93"/>
          <p:cNvSpPr/>
          <p:nvPr>
            <p:ph type="body" idx="1"/>
          </p:nvPr>
        </p:nvSpPr>
        <p:spPr>
          <a:xfrm>
            <a:off x="723900" y="1549400"/>
            <a:ext cx="11430000" cy="66548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Until August 2013 people interested in openly participating in DS106 were dependent on the schedule of an offered course. </a:t>
            </a: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Levine (2013b) proposed a teacher-less open course set up as a schedule to publish tasks based on the previous courses </a:t>
            </a:r>
            <a:endParaRPr sz="2400">
              <a:solidFill>
                <a:srgbClr val="FF2600"/>
              </a:solidFill>
              <a:latin typeface="Courier"/>
              <a:ea typeface="Courier"/>
              <a:cs typeface="Courier"/>
              <a:sym typeface="Courier"/>
            </a:endParaRPr>
          </a:p>
          <a:p>
            <a:pPr lvl="0" marL="436497" marR="457200" indent="-436497">
              <a:spcBef>
                <a:spcPts val="600"/>
              </a:spcBef>
              <a:buSzPct val="125000"/>
              <a:buChar char="-"/>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Coined the ‘Headless DS106’ course- a unique community led learning experience. </a:t>
            </a:r>
            <a:endParaRPr sz="2400">
              <a:solidFill>
                <a:srgbClr val="FF2600"/>
              </a:solidFill>
              <a:latin typeface="Courier"/>
              <a:ea typeface="Courier"/>
              <a:cs typeface="Courier"/>
              <a:sym typeface="Courier"/>
            </a:endParaRP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95" name="Shape 95"/>
          <p:cNvSpPr/>
          <p:nvPr>
            <p:ph type="title"/>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4. About 3M</a:t>
            </a:r>
          </a:p>
        </p:txBody>
      </p:sp>
      <p:sp>
        <p:nvSpPr>
          <p:cNvPr id="96" name="Shape 96"/>
          <p:cNvSpPr/>
          <p:nvPr>
            <p:ph type="body" idx="1"/>
          </p:nvPr>
        </p:nvSpPr>
        <p:spPr>
          <a:xfrm>
            <a:off x="723900" y="1333500"/>
            <a:ext cx="11430000" cy="58293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3M Technical Forum:</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Founded in 1951 by and for the 3M technical community </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12,000 plus global members</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Fosters communication across a diverse functions and geography</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Enabling innovation to flow within 3M</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3M-DS106 Participants (Fall 2013): </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Based in Minnesota, Texas and California. </a:t>
            </a:r>
            <a:endParaRPr sz="2400">
              <a:solidFill>
                <a:srgbClr val="FF2600"/>
              </a:solidFill>
              <a:latin typeface="Courier"/>
              <a:ea typeface="Courier"/>
              <a:cs typeface="Courier"/>
              <a:sym typeface="Courier"/>
            </a:endParaRPr>
          </a:p>
          <a:p>
            <a:pPr lvl="1" marL="1231900" marR="457200" indent="-228600">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Majority were 3M Technical Collaboration chapter members- a subset of the 3M Technical Forum</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98" name="Shape 98"/>
          <p:cNvSpPr/>
          <p:nvPr>
            <p:ph type="title"/>
          </p:nvPr>
        </p:nvSpPr>
        <p:spPr>
          <a:xfrm>
            <a:off x="444500" y="152400"/>
            <a:ext cx="11976100" cy="1168400"/>
          </a:xfrm>
          <a:prstGeom prst="rect">
            <a:avLst/>
          </a:prstGeom>
        </p:spPr>
        <p:txBody>
          <a:bodyPr/>
          <a:lstStyle>
            <a:lvl1pPr>
              <a:defRPr sz="5700">
                <a:solidFill>
                  <a:srgbClr val="FF2600"/>
                </a:solidFill>
                <a:latin typeface="Courier"/>
                <a:ea typeface="Courier"/>
                <a:cs typeface="Courier"/>
                <a:sym typeface="Courier"/>
              </a:defRPr>
            </a:lvl1pPr>
          </a:lstStyle>
          <a:p>
            <a:pPr lvl="0">
              <a:defRPr sz="1800">
                <a:solidFill>
                  <a:srgbClr val="000000"/>
                </a:solidFill>
              </a:defRPr>
            </a:pPr>
            <a:r>
              <a:rPr sz="5700">
                <a:solidFill>
                  <a:srgbClr val="FF2600"/>
                </a:solidFill>
              </a:rPr>
              <a:t>5. The 3M-DS106 Experience</a:t>
            </a:r>
          </a:p>
        </p:txBody>
      </p:sp>
      <p:sp>
        <p:nvSpPr>
          <p:cNvPr id="99" name="Shape 99"/>
          <p:cNvSpPr/>
          <p:nvPr>
            <p:ph type="body" idx="1"/>
          </p:nvPr>
        </p:nvSpPr>
        <p:spPr>
          <a:xfrm>
            <a:off x="787400" y="1549400"/>
            <a:ext cx="11430000" cy="6654800"/>
          </a:xfrm>
          <a:prstGeom prst="rect">
            <a:avLst/>
          </a:prstGeom>
        </p:spPr>
        <p:txBody>
          <a:bodyPr/>
          <a:lstStyle/>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The 3M-DS106 Salon:</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Weekly luncheon meetings to discuss assignments, done independently using 3M blogs and Spark as communication tools   </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Traditional conference room + web meetings + other digital communication tools allowed on-site and remote members to participate in real-time and asynchronously</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endParaRPr sz="2400">
              <a:solidFill>
                <a:srgbClr val="FF2600"/>
              </a:solidFill>
              <a:latin typeface="Courier"/>
              <a:ea typeface="Courier"/>
              <a:cs typeface="Courier"/>
              <a:sym typeface="Courier"/>
            </a:endParaRPr>
          </a:p>
          <a:p>
            <a:pPr lvl="0" marL="0" marR="457200" indent="0">
              <a:spcBef>
                <a:spcPts val="600"/>
              </a:spcBef>
              <a:buSzTx/>
              <a:buNone/>
              <a:defRPr sz="1800">
                <a:solidFill>
                  <a:srgbClr val="000000"/>
                </a:solidFill>
              </a:defRPr>
            </a:pPr>
            <a:r>
              <a:rPr sz="2400">
                <a:solidFill>
                  <a:srgbClr val="FF2600"/>
                </a:solidFill>
                <a:latin typeface="Courier"/>
                <a:ea typeface="Courier"/>
                <a:cs typeface="Courier"/>
                <a:sym typeface="Courier"/>
              </a:rPr>
              <a:t>Open Internal Invitation:</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to several hundred users on Spark, an internal Twitter like platform for 3M technical community.</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18 followed a 3M-DS106 Salon Connections Community hosted on the 3M Intranet with 12 participating at some level </a:t>
            </a:r>
            <a:endParaRPr sz="2400">
              <a:solidFill>
                <a:srgbClr val="FF2600"/>
              </a:solidFill>
              <a:latin typeface="Courier"/>
              <a:ea typeface="Courier"/>
              <a:cs typeface="Courier"/>
              <a:sym typeface="Courier"/>
            </a:endParaRPr>
          </a:p>
          <a:p>
            <a:pPr lvl="1" marL="1414397" marR="457200" indent="-411097">
              <a:spcBef>
                <a:spcPts val="600"/>
              </a:spcBef>
              <a:buSzPct val="125000"/>
              <a:buChar char="-"/>
              <a:defRPr sz="1800">
                <a:solidFill>
                  <a:srgbClr val="000000"/>
                </a:solidFill>
              </a:defRPr>
            </a:pPr>
            <a:r>
              <a:rPr sz="2400">
                <a:solidFill>
                  <a:srgbClr val="FF2600"/>
                </a:solidFill>
                <a:latin typeface="Courier"/>
                <a:ea typeface="Courier"/>
                <a:cs typeface="Courier"/>
                <a:sym typeface="Courier"/>
              </a:rPr>
              <a:t>8 completed and documented work in blog</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Gill Sans"/>
        <a:ea typeface="Gill Sans"/>
        <a:cs typeface="Gill Sans"/>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Gill Sans"/>
        <a:ea typeface="Gill Sans"/>
        <a:cs typeface="Gill Sans"/>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