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65" r:id="rId5"/>
    <p:sldId id="287" r:id="rId6"/>
    <p:sldId id="297" r:id="rId7"/>
    <p:sldId id="288" r:id="rId8"/>
    <p:sldId id="295" r:id="rId9"/>
    <p:sldId id="296" r:id="rId10"/>
    <p:sldId id="290" r:id="rId11"/>
    <p:sldId id="291" r:id="rId12"/>
    <p:sldId id="298" r:id="rId13"/>
    <p:sldId id="292" r:id="rId14"/>
    <p:sldId id="293" r:id="rId15"/>
    <p:sldId id="29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8F0"/>
    <a:srgbClr val="0E9CE6"/>
    <a:srgbClr val="F3F3F3"/>
    <a:srgbClr val="139BEC"/>
    <a:srgbClr val="E9E9FF"/>
    <a:srgbClr val="1A94D3"/>
    <a:srgbClr val="009EE0"/>
    <a:srgbClr val="0FA2E0"/>
    <a:srgbClr val="0D9AE0"/>
    <a:srgbClr val="319E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71147" autoAdjust="0"/>
  </p:normalViewPr>
  <p:slideViewPr>
    <p:cSldViewPr snapToObjects="1">
      <p:cViewPr varScale="1">
        <p:scale>
          <a:sx n="83" d="100"/>
          <a:sy n="83" d="100"/>
        </p:scale>
        <p:origin x="210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937DFA-E116-034B-9E7E-DD8C7922FEBF}" type="datetime1">
              <a:rPr lang="en-GB" smtClean="0"/>
              <a:pPr/>
              <a:t>01/05/2014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40EE1-2C11-5647-A661-AD6462C8C908}" type="slidenum">
              <a:rPr lang="en-US" smtClean="0"/>
              <a:pPr/>
              <a:t>‹#›</a:t>
            </a:fld>
            <a:endParaRPr lang="en-US" dirty="0"/>
          </a:p>
        </p:txBody>
      </p:sp>
    </p:spTree>
    <p:extLst>
      <p:ext uri="{BB962C8B-B14F-4D97-AF65-F5344CB8AC3E}">
        <p14:creationId xmlns:p14="http://schemas.microsoft.com/office/powerpoint/2010/main" val="4280076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3B6C0-52E4-514A-8546-1BACA20EDE24}" type="datetime1">
              <a:rPr lang="en-GB" smtClean="0"/>
              <a:pPr/>
              <a:t>01/05/2014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755AD-F0B0-D24E-8FEB-D4F050FEA549}" type="slidenum">
              <a:rPr lang="en-US" smtClean="0"/>
              <a:pPr/>
              <a:t>‹#›</a:t>
            </a:fld>
            <a:endParaRPr lang="en-US" dirty="0"/>
          </a:p>
        </p:txBody>
      </p:sp>
    </p:spTree>
    <p:extLst>
      <p:ext uri="{BB962C8B-B14F-4D97-AF65-F5344CB8AC3E}">
        <p14:creationId xmlns:p14="http://schemas.microsoft.com/office/powerpoint/2010/main" val="1992963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AA755AD-F0B0-D24E-8FEB-D4F050FEA549}" type="slidenum">
              <a:rPr lang="en-US" smtClean="0"/>
              <a:pPr/>
              <a:t>1</a:t>
            </a:fld>
            <a:endParaRPr lang="en-US" dirty="0"/>
          </a:p>
        </p:txBody>
      </p:sp>
    </p:spTree>
    <p:extLst>
      <p:ext uri="{BB962C8B-B14F-4D97-AF65-F5344CB8AC3E}">
        <p14:creationId xmlns:p14="http://schemas.microsoft.com/office/powerpoint/2010/main" val="162265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3 that we already have in the pipeline and will</a:t>
            </a:r>
            <a:r>
              <a:rPr lang="en-GB" baseline="0" dirty="0" smtClean="0"/>
              <a:t> be launched with existing resources from within Jorum.</a:t>
            </a:r>
            <a:endParaRPr lang="en-GB" dirty="0" smtClean="0"/>
          </a:p>
          <a:p>
            <a:endParaRPr lang="en-GB" dirty="0" smtClean="0"/>
          </a:p>
          <a:p>
            <a:r>
              <a:rPr lang="en-GB" dirty="0" smtClean="0"/>
              <a:t>We envisage more collections and we plan to display them on new look home page. This is a bit of a preview just now but were planning to launch this in June this year.</a:t>
            </a:r>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10</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envisage more collections and we plan to display them on new look home page. This is a bit of a preview just now but were planning to launch this in June this year.</a:t>
            </a:r>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11</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12</a:t>
            </a:fld>
            <a:endParaRPr lang="en-US"/>
          </a:p>
        </p:txBody>
      </p:sp>
    </p:spTree>
    <p:extLst>
      <p:ext uri="{BB962C8B-B14F-4D97-AF65-F5344CB8AC3E}">
        <p14:creationId xmlns:p14="http://schemas.microsoft.com/office/powerpoint/2010/main" val="93567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2</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3</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DaMSSI</a:t>
            </a:r>
            <a:r>
              <a:rPr lang="en-GB" dirty="0" smtClean="0"/>
              <a:t>-ABC project group plus some of the creators of the RDM Training resources met to discuss what elements they</a:t>
            </a:r>
            <a:r>
              <a:rPr lang="en-GB" baseline="0" dirty="0" smtClean="0"/>
              <a:t> would like to be able to filter or search for resources on. There were many descriptive fields suggested but through a lot of negotiation, the group managed to reduce the number to just 6 additional fields</a:t>
            </a:r>
          </a:p>
          <a:p>
            <a:r>
              <a:rPr lang="en-GB" baseline="0" dirty="0" smtClean="0"/>
              <a:t>[CLICK]</a:t>
            </a:r>
          </a:p>
          <a:p>
            <a:endParaRPr lang="en-GB" baseline="0" dirty="0" smtClean="0"/>
          </a:p>
          <a:p>
            <a:r>
              <a:rPr lang="en-GB" baseline="0" dirty="0" smtClean="0"/>
              <a:t>And each with their own controlled vocabulary [CLICK]</a:t>
            </a:r>
          </a:p>
          <a:p>
            <a:endParaRPr lang="en-GB" baseline="0" dirty="0" smtClean="0"/>
          </a:p>
          <a:p>
            <a:r>
              <a:rPr lang="en-GB" baseline="0" dirty="0" smtClean="0"/>
              <a:t>Decisions about the number were due to the need to be usefully descriptive but limited so as not to make the deposit process in Jorum significantly longer and complicated. That is also why each field has its own controlled vocabulary. So when you deposit, you have a simple, multiple option drop down to choose from.  </a:t>
            </a:r>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4</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5</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built on the work</a:t>
            </a:r>
            <a:r>
              <a:rPr lang="en-GB" baseline="0" dirty="0" smtClean="0"/>
              <a:t> that the </a:t>
            </a:r>
            <a:r>
              <a:rPr lang="en-GB" baseline="0" dirty="0" err="1" smtClean="0"/>
              <a:t>DaMSSI</a:t>
            </a:r>
            <a:r>
              <a:rPr lang="en-GB" baseline="0" dirty="0" smtClean="0"/>
              <a:t>-ABC project had done by ‘reusing’ that model. So I sent out a survey to the IL-OER discuss list asking for feedback on these fields and their vocabularies. I didn’t alter anything but allowed free text suggestions. </a:t>
            </a:r>
          </a:p>
          <a:p>
            <a:endParaRPr lang="en-GB" baseline="0" dirty="0" smtClean="0"/>
          </a:p>
          <a:p>
            <a:r>
              <a:rPr lang="en-GB" baseline="0" dirty="0" smtClean="0"/>
              <a:t>Audience seemed to require the most change and the Skills. So with further help from Nancy Graham and Jane Secker, who have been heavily involved with OERs in a library context gave further feedback when I had amalgamated all the feedback.</a:t>
            </a:r>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6</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7</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8</a:t>
            </a:fld>
            <a:endParaRPr lang="en-US" dirty="0"/>
          </a:p>
        </p:txBody>
      </p:sp>
    </p:spTree>
    <p:extLst>
      <p:ext uri="{BB962C8B-B14F-4D97-AF65-F5344CB8AC3E}">
        <p14:creationId xmlns:p14="http://schemas.microsoft.com/office/powerpoint/2010/main" val="93567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A755AD-F0B0-D24E-8FEB-D4F050FEA549}" type="slidenum">
              <a:rPr lang="en-US" smtClean="0"/>
              <a:pPr/>
              <a:t>9</a:t>
            </a:fld>
            <a:endParaRPr lang="en-US" dirty="0"/>
          </a:p>
        </p:txBody>
      </p:sp>
    </p:spTree>
    <p:extLst>
      <p:ext uri="{BB962C8B-B14F-4D97-AF65-F5344CB8AC3E}">
        <p14:creationId xmlns:p14="http://schemas.microsoft.com/office/powerpoint/2010/main" val="342800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C2007C5-EE2E-2D44-9EEC-D8B31E4BE51C}" type="datetime1">
              <a:rPr lang="en-GB" smtClean="0"/>
              <a:pPr/>
              <a:t>01/05/2014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6" name="Slide Number Placeholder 5"/>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222984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FACE0D9-4DAF-2B44-B947-C32CDF857ED7}" type="datetime1">
              <a:rPr lang="en-GB" smtClean="0"/>
              <a:pPr/>
              <a:t>01/05/2014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6" name="Slide Number Placeholder 5"/>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22315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170108-767A-7945-B7CB-9B03CD279036}" type="datetime1">
              <a:rPr lang="en-GB" smtClean="0"/>
              <a:pPr/>
              <a:t>01/05/2014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6" name="Slide Number Placeholder 5"/>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166014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30F817-CABC-2542-9BB0-C922EACAE80E}" type="datetime1">
              <a:rPr lang="en-GB" smtClean="0"/>
              <a:pPr/>
              <a:t>01/05/2014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6" name="Slide Number Placeholder 5"/>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199597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4A3F1A9-94AF-3446-AF5E-3F613A5B8861}" type="datetime1">
              <a:rPr lang="en-GB" smtClean="0"/>
              <a:pPr/>
              <a:t>01/05/2014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6" name="Slide Number Placeholder 5"/>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22345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2967B81-969E-1443-BD90-7B8839987BF2}" type="datetime1">
              <a:rPr lang="en-GB" smtClean="0"/>
              <a:pPr/>
              <a:t>01/05/2014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7" name="Slide Number Placeholder 6"/>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107221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F46016D-29A5-DA42-AA83-B1C50A56B730}" type="datetime1">
              <a:rPr lang="en-GB" smtClean="0"/>
              <a:pPr/>
              <a:t>01/05/2014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9" name="Slide Number Placeholder 8"/>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381791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9926954-DE67-C043-9745-22E1637F4C57}" type="datetime1">
              <a:rPr lang="en-GB" smtClean="0"/>
              <a:pPr/>
              <a:t>01/05/2014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5" name="Slide Number Placeholder 4"/>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354850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0F725-E670-FD4C-9020-D173EF173AA3}" type="datetime1">
              <a:rPr lang="en-GB" smtClean="0"/>
              <a:pPr/>
              <a:t>01/05/2014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4" name="Slide Number Placeholder 3"/>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333996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80B1D4E-D300-374E-822D-B808E3723C51}" type="datetime1">
              <a:rPr lang="en-GB" smtClean="0"/>
              <a:pPr/>
              <a:t>01/05/2014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7" name="Slide Number Placeholder 6"/>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192337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E82C87E-9E20-7E43-9553-22C83A2C7AC2}" type="datetime1">
              <a:rPr lang="en-GB" smtClean="0"/>
              <a:pPr/>
              <a:t>01/05/2014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mimas.ac.uk</a:t>
            </a:r>
            <a:endParaRPr lang="en-US" dirty="0"/>
          </a:p>
        </p:txBody>
      </p:sp>
      <p:sp>
        <p:nvSpPr>
          <p:cNvPr id="7" name="Slide Number Placeholder 6"/>
          <p:cNvSpPr>
            <a:spLocks noGrp="1"/>
          </p:cNvSpPr>
          <p:nvPr>
            <p:ph type="sldNum" sz="quarter" idx="12"/>
          </p:nvPr>
        </p:nvSpPr>
        <p:spPr/>
        <p:txBody>
          <a:body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61329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ECD-B543-FF4A-A773-75AC6818AA02}" type="datetime1">
              <a:rPr lang="en-GB" smtClean="0"/>
              <a:pPr/>
              <a:t>01/05/2014</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A836B-AF87-5C4F-BEB3-444CB47E6F8E}" type="slidenum">
              <a:rPr lang="en-US" smtClean="0"/>
              <a:pPr/>
              <a:t>‹#›</a:t>
            </a:fld>
            <a:endParaRPr lang="en-US" dirty="0"/>
          </a:p>
        </p:txBody>
      </p:sp>
    </p:spTree>
    <p:extLst>
      <p:ext uri="{BB962C8B-B14F-4D97-AF65-F5344CB8AC3E}">
        <p14:creationId xmlns:p14="http://schemas.microsoft.com/office/powerpoint/2010/main" val="245365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16AFEA"/>
            </a:gs>
            <a:gs pos="100000">
              <a:srgbClr val="1A94D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Mimas-Logo-(dark-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358180"/>
            <a:ext cx="1079500" cy="190500"/>
          </a:xfrm>
          <a:prstGeom prst="rect">
            <a:avLst/>
          </a:prstGeom>
        </p:spPr>
      </p:pic>
      <p:sp>
        <p:nvSpPr>
          <p:cNvPr id="2" name="Title 1"/>
          <p:cNvSpPr>
            <a:spLocks noGrp="1"/>
          </p:cNvSpPr>
          <p:nvPr>
            <p:ph type="ctrTitle"/>
          </p:nvPr>
        </p:nvSpPr>
        <p:spPr>
          <a:xfrm>
            <a:off x="899592" y="1484784"/>
            <a:ext cx="7992268" cy="2088232"/>
          </a:xfrm>
        </p:spPr>
        <p:txBody>
          <a:bodyPr>
            <a:noAutofit/>
          </a:bodyPr>
          <a:lstStyle/>
          <a:p>
            <a:pPr algn="l"/>
            <a:r>
              <a:rPr lang="en-US" sz="8000" b="1" spc="-150" dirty="0" smtClean="0">
                <a:solidFill>
                  <a:srgbClr val="FFFFFF"/>
                </a:solidFill>
                <a:latin typeface="Century Gothic"/>
              </a:rPr>
              <a:t>Discovering OER</a:t>
            </a:r>
            <a:br>
              <a:rPr lang="en-US" sz="8000" b="1" spc="-150" dirty="0" smtClean="0">
                <a:solidFill>
                  <a:srgbClr val="FFFFFF"/>
                </a:solidFill>
                <a:latin typeface="Century Gothic"/>
              </a:rPr>
            </a:br>
            <a:r>
              <a:rPr lang="en-US" sz="4000" b="1" spc="-150" dirty="0" smtClean="0">
                <a:solidFill>
                  <a:srgbClr val="FFFFFF"/>
                </a:solidFill>
                <a:latin typeface="Century Gothic"/>
              </a:rPr>
              <a:t>C</a:t>
            </a:r>
            <a:r>
              <a:rPr lang="en-GB" sz="4000" b="1" spc="-150" dirty="0" smtClean="0">
                <a:solidFill>
                  <a:srgbClr val="FFFFFF"/>
                </a:solidFill>
                <a:latin typeface="Century Gothic"/>
              </a:rPr>
              <a:t>reating community specific collections in Jorum</a:t>
            </a:r>
            <a:endParaRPr lang="en-GB" sz="4000" dirty="0"/>
          </a:p>
        </p:txBody>
      </p:sp>
      <p:sp>
        <p:nvSpPr>
          <p:cNvPr id="3" name="Subtitle 2"/>
          <p:cNvSpPr>
            <a:spLocks noGrp="1"/>
          </p:cNvSpPr>
          <p:nvPr>
            <p:ph type="subTitle" idx="1"/>
          </p:nvPr>
        </p:nvSpPr>
        <p:spPr>
          <a:xfrm>
            <a:off x="899592" y="3861048"/>
            <a:ext cx="3744416" cy="1270992"/>
          </a:xfrm>
        </p:spPr>
        <p:txBody>
          <a:bodyPr>
            <a:normAutofit/>
          </a:bodyPr>
          <a:lstStyle/>
          <a:p>
            <a:pPr algn="l">
              <a:lnSpc>
                <a:spcPct val="150000"/>
              </a:lnSpc>
            </a:pPr>
            <a:r>
              <a:rPr lang="en-US" sz="1800" dirty="0" smtClean="0">
                <a:solidFill>
                  <a:schemeClr val="tx1">
                    <a:lumMod val="75000"/>
                    <a:lumOff val="25000"/>
                  </a:schemeClr>
                </a:solidFill>
                <a:latin typeface="Century Gothic"/>
                <a:cs typeface="Century Gothic"/>
              </a:rPr>
              <a:t>Siobhán Burke</a:t>
            </a:r>
          </a:p>
          <a:p>
            <a:pPr algn="l"/>
            <a:r>
              <a:rPr lang="en-US" sz="1800" dirty="0" smtClean="0">
                <a:solidFill>
                  <a:schemeClr val="tx1">
                    <a:lumMod val="75000"/>
                    <a:lumOff val="25000"/>
                  </a:schemeClr>
                </a:solidFill>
                <a:latin typeface="Century Gothic"/>
                <a:cs typeface="Century Gothic"/>
              </a:rPr>
              <a:t>OER Service Manager</a:t>
            </a:r>
            <a:endParaRPr lang="en-US" sz="1800" dirty="0">
              <a:solidFill>
                <a:schemeClr val="tx1">
                  <a:lumMod val="75000"/>
                  <a:lumOff val="25000"/>
                </a:schemeClr>
              </a:solidFill>
              <a:latin typeface="Century Gothic"/>
              <a:cs typeface="Century Gothic"/>
            </a:endParaRPr>
          </a:p>
          <a:p>
            <a:pPr algn="l">
              <a:lnSpc>
                <a:spcPct val="150000"/>
              </a:lnSpc>
            </a:pPr>
            <a:r>
              <a:rPr lang="en-US" sz="1400" dirty="0" smtClean="0">
                <a:solidFill>
                  <a:srgbClr val="FFFFFF"/>
                </a:solidFill>
                <a:latin typeface="Century Gothic"/>
                <a:cs typeface="Century Gothic"/>
              </a:rPr>
              <a:t>29</a:t>
            </a:r>
            <a:r>
              <a:rPr lang="en-US" sz="1400" baseline="30000" dirty="0" smtClean="0">
                <a:solidFill>
                  <a:srgbClr val="FFFFFF"/>
                </a:solidFill>
                <a:latin typeface="Century Gothic"/>
                <a:cs typeface="Century Gothic"/>
              </a:rPr>
              <a:t>th</a:t>
            </a:r>
            <a:r>
              <a:rPr lang="en-US" sz="1400" dirty="0" smtClean="0">
                <a:solidFill>
                  <a:srgbClr val="FFFFFF"/>
                </a:solidFill>
                <a:latin typeface="Century Gothic"/>
                <a:cs typeface="Century Gothic"/>
              </a:rPr>
              <a:t> April 2014</a:t>
            </a:r>
            <a:endParaRPr lang="en-US" sz="1400" dirty="0">
              <a:solidFill>
                <a:srgbClr val="FFFFFF"/>
              </a:solidFill>
              <a:latin typeface="Century Gothic"/>
              <a:cs typeface="Century Gothic"/>
            </a:endParaRPr>
          </a:p>
          <a:p>
            <a:pPr algn="l"/>
            <a:endParaRPr lang="en-GB" sz="1050" dirty="0"/>
          </a:p>
        </p:txBody>
      </p:sp>
      <p:pic>
        <p:nvPicPr>
          <p:cNvPr id="5" name="Picture 4" descr="2013_Jisc_Logo_RGB72.png"/>
          <p:cNvPicPr>
            <a:picLocks noChangeAspect="1"/>
          </p:cNvPicPr>
          <p:nvPr/>
        </p:nvPicPr>
        <p:blipFill>
          <a:blip r:embed="rId4"/>
          <a:stretch>
            <a:fillRect/>
          </a:stretch>
        </p:blipFill>
        <p:spPr>
          <a:xfrm>
            <a:off x="235158" y="0"/>
            <a:ext cx="736442" cy="42701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5132040"/>
            <a:ext cx="1117460" cy="393651"/>
          </a:xfrm>
          <a:prstGeom prst="rect">
            <a:avLst/>
          </a:prstGeom>
        </p:spPr>
      </p:pic>
    </p:spTree>
    <p:extLst>
      <p:ext uri="{BB962C8B-B14F-4D97-AF65-F5344CB8AC3E}">
        <p14:creationId xmlns:p14="http://schemas.microsoft.com/office/powerpoint/2010/main" val="1358111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351982"/>
            <a:ext cx="6150565" cy="864096"/>
          </a:xfrm>
        </p:spPr>
        <p:txBody>
          <a:bodyPr>
            <a:noAutofit/>
          </a:bodyPr>
          <a:lstStyle/>
          <a:p>
            <a:pPr algn="l"/>
            <a:r>
              <a:rPr lang="en-US" sz="3600" spc="-150" dirty="0" smtClean="0">
                <a:solidFill>
                  <a:srgbClr val="16AFEA"/>
                </a:solidFill>
                <a:latin typeface="Century Gothic" pitchFamily="34" charset="0"/>
                <a:cs typeface="Century Gothic"/>
              </a:rPr>
              <a:t>The future</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423153" y="1340768"/>
            <a:ext cx="8229600" cy="3384376"/>
          </a:xfrm>
        </p:spPr>
        <p:txBody>
          <a:bodyPr>
            <a:noAutofit/>
          </a:bodyPr>
          <a:lstStyle/>
          <a:p>
            <a:pPr>
              <a:lnSpc>
                <a:spcPct val="150000"/>
              </a:lnSpc>
              <a:buClr>
                <a:srgbClr val="0E9CE6"/>
              </a:buClr>
              <a:buSzPct val="135000"/>
              <a:buFont typeface="Arial" pitchFamily="34" charset="0"/>
              <a:buChar char="•"/>
            </a:pPr>
            <a:r>
              <a:rPr lang="en-GB" sz="2400" dirty="0" smtClean="0">
                <a:latin typeface="Century Gothic" pitchFamily="34" charset="0"/>
              </a:rPr>
              <a:t>More themed collections:</a:t>
            </a:r>
          </a:p>
          <a:p>
            <a:pPr lvl="1">
              <a:lnSpc>
                <a:spcPct val="150000"/>
              </a:lnSpc>
              <a:buClr>
                <a:srgbClr val="0E9CE6"/>
              </a:buClr>
              <a:buSzPct val="135000"/>
              <a:buFont typeface="Arial" pitchFamily="34" charset="0"/>
              <a:buChar char="•"/>
            </a:pPr>
            <a:r>
              <a:rPr lang="en-GB" sz="2000" dirty="0" smtClean="0">
                <a:latin typeface="Century Gothic" pitchFamily="34" charset="0"/>
              </a:rPr>
              <a:t>Dementia</a:t>
            </a:r>
          </a:p>
          <a:p>
            <a:pPr lvl="1">
              <a:lnSpc>
                <a:spcPct val="150000"/>
              </a:lnSpc>
              <a:buClr>
                <a:srgbClr val="0E9CE6"/>
              </a:buClr>
              <a:buSzPct val="135000"/>
              <a:buFont typeface="Arial" pitchFamily="34" charset="0"/>
              <a:buChar char="•"/>
            </a:pPr>
            <a:r>
              <a:rPr lang="en-GB" sz="2000" dirty="0" smtClean="0">
                <a:latin typeface="Century Gothic" pitchFamily="34" charset="0"/>
              </a:rPr>
              <a:t>Forensic Sciences</a:t>
            </a:r>
          </a:p>
          <a:p>
            <a:pPr lvl="2">
              <a:lnSpc>
                <a:spcPct val="150000"/>
              </a:lnSpc>
              <a:buClr>
                <a:srgbClr val="0E9CE6"/>
              </a:buClr>
              <a:buSzPct val="135000"/>
              <a:buFont typeface="Arial" pitchFamily="34" charset="0"/>
              <a:buChar char="•"/>
            </a:pPr>
            <a:r>
              <a:rPr lang="en-GB" sz="1600" dirty="0" smtClean="0">
                <a:latin typeface="Century Gothic" pitchFamily="34" charset="0"/>
              </a:rPr>
              <a:t>In conjunction with the HEA</a:t>
            </a:r>
          </a:p>
          <a:p>
            <a:pPr lvl="1">
              <a:lnSpc>
                <a:spcPct val="150000"/>
              </a:lnSpc>
              <a:buClr>
                <a:srgbClr val="0E9CE6"/>
              </a:buClr>
              <a:buSzPct val="135000"/>
              <a:buFont typeface="Arial" pitchFamily="34" charset="0"/>
              <a:buChar char="•"/>
            </a:pPr>
            <a:r>
              <a:rPr lang="en-GB" sz="2000" dirty="0" smtClean="0">
                <a:latin typeface="Century Gothic" pitchFamily="34" charset="0"/>
              </a:rPr>
              <a:t>Inter-professional education</a:t>
            </a:r>
          </a:p>
          <a:p>
            <a:pPr lvl="2">
              <a:lnSpc>
                <a:spcPct val="150000"/>
              </a:lnSpc>
              <a:buClr>
                <a:srgbClr val="0E9CE6"/>
              </a:buClr>
              <a:buSzPct val="135000"/>
              <a:buFont typeface="Arial" pitchFamily="34" charset="0"/>
              <a:buChar char="•"/>
            </a:pPr>
            <a:r>
              <a:rPr lang="en-GB" sz="1600" dirty="0" smtClean="0">
                <a:latin typeface="Century Gothic" pitchFamily="34" charset="0"/>
              </a:rPr>
              <a:t>Resources that cut across health and social care</a:t>
            </a:r>
            <a:endParaRPr lang="en-GB" sz="2000" dirty="0" smtClean="0">
              <a:latin typeface="Century Gothic"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50" b="6551"/>
          <a:stretch/>
        </p:blipFill>
        <p:spPr>
          <a:xfrm>
            <a:off x="1143000" y="260648"/>
            <a:ext cx="6813376" cy="6408712"/>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A8F0"/>
        </a:solidFill>
        <a:effectLst/>
      </p:bgPr>
    </p:bg>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10" name="TextBox 9"/>
          <p:cNvSpPr txBox="1"/>
          <p:nvPr/>
        </p:nvSpPr>
        <p:spPr>
          <a:xfrm>
            <a:off x="683568" y="2564904"/>
            <a:ext cx="7327834" cy="769441"/>
          </a:xfrm>
          <a:prstGeom prst="rect">
            <a:avLst/>
          </a:prstGeom>
          <a:noFill/>
        </p:spPr>
        <p:txBody>
          <a:bodyPr wrap="square" rtlCol="0">
            <a:spAutoFit/>
          </a:bodyPr>
          <a:lstStyle/>
          <a:p>
            <a:r>
              <a:rPr lang="en-GB" sz="4400" b="1" spc="300" dirty="0" smtClean="0">
                <a:solidFill>
                  <a:schemeClr val="bg1"/>
                </a:solidFill>
                <a:latin typeface="Century Gothic" pitchFamily="34" charset="0"/>
              </a:rPr>
              <a:t>Questions/Comments?</a:t>
            </a:r>
            <a:endParaRPr lang="en-GB" sz="4400" b="1" spc="300" dirty="0">
              <a:solidFill>
                <a:schemeClr val="bg1"/>
              </a:solidFill>
              <a:latin typeface="Century Gothic" pitchFamily="34" charset="0"/>
            </a:endParaRPr>
          </a:p>
        </p:txBody>
      </p:sp>
      <p:sp>
        <p:nvSpPr>
          <p:cNvPr id="11" name="TextBox 10"/>
          <p:cNvSpPr txBox="1"/>
          <p:nvPr/>
        </p:nvSpPr>
        <p:spPr>
          <a:xfrm>
            <a:off x="683568" y="4077072"/>
            <a:ext cx="6984776" cy="923330"/>
          </a:xfrm>
          <a:prstGeom prst="rect">
            <a:avLst/>
          </a:prstGeom>
          <a:noFill/>
        </p:spPr>
        <p:txBody>
          <a:bodyPr wrap="square" rtlCol="0">
            <a:spAutoFit/>
          </a:bodyPr>
          <a:lstStyle/>
          <a:p>
            <a:r>
              <a:rPr lang="en-GB" dirty="0" smtClean="0">
                <a:solidFill>
                  <a:schemeClr val="tx1">
                    <a:lumMod val="75000"/>
                    <a:lumOff val="25000"/>
                  </a:schemeClr>
                </a:solidFill>
                <a:latin typeface="Century Gothic" pitchFamily="34" charset="0"/>
              </a:rPr>
              <a:t>Contact me:</a:t>
            </a:r>
          </a:p>
          <a:p>
            <a:r>
              <a:rPr lang="en-GB" dirty="0" smtClean="0">
                <a:solidFill>
                  <a:schemeClr val="tx1">
                    <a:lumMod val="75000"/>
                    <a:lumOff val="25000"/>
                  </a:schemeClr>
                </a:solidFill>
                <a:latin typeface="Century Gothic" pitchFamily="34" charset="0"/>
              </a:rPr>
              <a:t>Email: siobhan.burke@manchester.ac.uk</a:t>
            </a:r>
          </a:p>
          <a:p>
            <a:r>
              <a:rPr lang="en-GB" dirty="0" smtClean="0">
                <a:solidFill>
                  <a:schemeClr val="tx1">
                    <a:lumMod val="75000"/>
                    <a:lumOff val="25000"/>
                  </a:schemeClr>
                </a:solidFill>
                <a:latin typeface="Century Gothic" pitchFamily="34" charset="0"/>
              </a:rPr>
              <a:t>Twitter: SiobhanBurke79</a:t>
            </a:r>
            <a:endParaRPr lang="en-GB" dirty="0">
              <a:solidFill>
                <a:schemeClr val="tx1">
                  <a:lumMod val="75000"/>
                  <a:lumOff val="25000"/>
                </a:schemeClr>
              </a:solidFill>
              <a:latin typeface="Century Gothic" pitchFamily="34" charset="0"/>
            </a:endParaRPr>
          </a:p>
        </p:txBody>
      </p:sp>
      <p:pic>
        <p:nvPicPr>
          <p:cNvPr id="8" name="Picture 7" descr="2013_Jisc_Logo_RGB72.png"/>
          <p:cNvPicPr>
            <a:picLocks noChangeAspect="1"/>
          </p:cNvPicPr>
          <p:nvPr/>
        </p:nvPicPr>
        <p:blipFill>
          <a:blip r:embed="rId4"/>
          <a:stretch>
            <a:fillRect/>
          </a:stretch>
        </p:blipFill>
        <p:spPr>
          <a:xfrm>
            <a:off x="107504" y="0"/>
            <a:ext cx="736442" cy="427013"/>
          </a:xfrm>
          <a:prstGeom prst="rect">
            <a:avLst/>
          </a:prstGeom>
        </p:spPr>
      </p:pic>
    </p:spTree>
    <p:extLst>
      <p:ext uri="{BB962C8B-B14F-4D97-AF65-F5344CB8AC3E}">
        <p14:creationId xmlns:p14="http://schemas.microsoft.com/office/powerpoint/2010/main" val="649391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548680"/>
            <a:ext cx="8908842" cy="864096"/>
          </a:xfrm>
        </p:spPr>
        <p:txBody>
          <a:bodyPr>
            <a:noAutofit/>
          </a:bodyPr>
          <a:lstStyle/>
          <a:p>
            <a:pPr algn="l"/>
            <a:r>
              <a:rPr lang="en-US" sz="3600" spc="-150" dirty="0" smtClean="0">
                <a:solidFill>
                  <a:srgbClr val="16AFEA"/>
                </a:solidFill>
                <a:latin typeface="Century Gothic" pitchFamily="34" charset="0"/>
                <a:cs typeface="Century Gothic"/>
              </a:rPr>
              <a:t>Jorum’s collections</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423153" y="1412775"/>
            <a:ext cx="7893263" cy="4354315"/>
          </a:xfrm>
        </p:spPr>
        <p:txBody>
          <a:bodyPr>
            <a:noAutofit/>
          </a:bodyPr>
          <a:lstStyle/>
          <a:p>
            <a:pPr>
              <a:lnSpc>
                <a:spcPct val="150000"/>
              </a:lnSpc>
              <a:buClr>
                <a:srgbClr val="0E9CE6"/>
              </a:buClr>
              <a:buSzPct val="135000"/>
              <a:buFont typeface="Arial" pitchFamily="34" charset="0"/>
              <a:buChar char="•"/>
            </a:pPr>
            <a:r>
              <a:rPr lang="en-GB" sz="2400" dirty="0" smtClean="0">
                <a:latin typeface="Century Gothic" pitchFamily="34" charset="0"/>
              </a:rPr>
              <a:t>Pre-existing:</a:t>
            </a:r>
          </a:p>
          <a:p>
            <a:pPr lvl="1">
              <a:lnSpc>
                <a:spcPct val="150000"/>
              </a:lnSpc>
              <a:buClr>
                <a:srgbClr val="0E9CE6"/>
              </a:buClr>
              <a:buSzPct val="135000"/>
              <a:buFont typeface="Arial" pitchFamily="34" charset="0"/>
              <a:buChar char="•"/>
            </a:pPr>
            <a:r>
              <a:rPr lang="en-GB" sz="2000" dirty="0" smtClean="0">
                <a:latin typeface="Century Gothic" pitchFamily="34" charset="0"/>
              </a:rPr>
              <a:t>Further Education</a:t>
            </a:r>
          </a:p>
          <a:p>
            <a:pPr lvl="1">
              <a:lnSpc>
                <a:spcPct val="150000"/>
              </a:lnSpc>
              <a:buClr>
                <a:srgbClr val="0E9CE6"/>
              </a:buClr>
              <a:buSzPct val="135000"/>
              <a:buFont typeface="Arial" pitchFamily="34" charset="0"/>
              <a:buChar char="•"/>
            </a:pPr>
            <a:r>
              <a:rPr lang="en-GB" sz="2000" dirty="0" smtClean="0">
                <a:latin typeface="Century Gothic" pitchFamily="34" charset="0"/>
              </a:rPr>
              <a:t>Higher Education</a:t>
            </a:r>
          </a:p>
          <a:p>
            <a:pPr lvl="1">
              <a:lnSpc>
                <a:spcPct val="150000"/>
              </a:lnSpc>
              <a:buClr>
                <a:srgbClr val="0E9CE6"/>
              </a:buClr>
              <a:buSzPct val="135000"/>
              <a:buFont typeface="Arial" pitchFamily="34" charset="0"/>
              <a:buChar char="•"/>
            </a:pPr>
            <a:r>
              <a:rPr lang="en-GB" sz="2000" dirty="0" err="1" smtClean="0">
                <a:latin typeface="Century Gothic" pitchFamily="34" charset="0"/>
              </a:rPr>
              <a:t>Re:Source</a:t>
            </a:r>
            <a:endParaRPr lang="en-GB" sz="2000" dirty="0" smtClean="0">
              <a:latin typeface="Century Gothic" pitchFamily="34" charset="0"/>
            </a:endParaRPr>
          </a:p>
          <a:p>
            <a:pPr>
              <a:lnSpc>
                <a:spcPct val="150000"/>
              </a:lnSpc>
              <a:buClr>
                <a:srgbClr val="0E9CE6"/>
              </a:buClr>
              <a:buSzPct val="135000"/>
              <a:buFont typeface="Arial" pitchFamily="34" charset="0"/>
              <a:buChar char="•"/>
            </a:pPr>
            <a:r>
              <a:rPr lang="en-GB" sz="2400" dirty="0" smtClean="0">
                <a:latin typeface="Century Gothic" pitchFamily="34" charset="0"/>
              </a:rPr>
              <a:t>New:</a:t>
            </a:r>
          </a:p>
          <a:p>
            <a:pPr lvl="1">
              <a:lnSpc>
                <a:spcPct val="150000"/>
              </a:lnSpc>
              <a:buClr>
                <a:srgbClr val="0E9CE6"/>
              </a:buClr>
              <a:buSzPct val="135000"/>
              <a:buFont typeface="Arial" pitchFamily="34" charset="0"/>
              <a:buChar char="•"/>
            </a:pPr>
            <a:r>
              <a:rPr lang="en-GB" sz="2000" dirty="0" smtClean="0">
                <a:latin typeface="Century Gothic" pitchFamily="34" charset="0"/>
              </a:rPr>
              <a:t>Research Data Management (RDM)</a:t>
            </a:r>
          </a:p>
          <a:p>
            <a:pPr lvl="1">
              <a:lnSpc>
                <a:spcPct val="150000"/>
              </a:lnSpc>
              <a:buClr>
                <a:srgbClr val="0E9CE6"/>
              </a:buClr>
              <a:buSzPct val="135000"/>
              <a:buFont typeface="Arial" pitchFamily="34" charset="0"/>
              <a:buChar char="•"/>
            </a:pPr>
            <a:r>
              <a:rPr lang="en-GB" sz="2000" dirty="0" smtClean="0">
                <a:latin typeface="Century Gothic" pitchFamily="34" charset="0"/>
              </a:rPr>
              <a:t>Information and Digital Literacy Skills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548680"/>
            <a:ext cx="8908842" cy="864096"/>
          </a:xfrm>
        </p:spPr>
        <p:txBody>
          <a:bodyPr>
            <a:noAutofit/>
          </a:bodyPr>
          <a:lstStyle/>
          <a:p>
            <a:pPr algn="l"/>
            <a:r>
              <a:rPr lang="en-US" sz="3600" spc="-150" dirty="0" smtClean="0">
                <a:solidFill>
                  <a:srgbClr val="16AFEA"/>
                </a:solidFill>
                <a:latin typeface="Century Gothic" pitchFamily="34" charset="0"/>
                <a:cs typeface="Century Gothic"/>
              </a:rPr>
              <a:t>Why RDM?</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423153" y="1412776"/>
            <a:ext cx="7893263" cy="3744416"/>
          </a:xfrm>
        </p:spPr>
        <p:txBody>
          <a:bodyPr>
            <a:noAutofit/>
          </a:bodyPr>
          <a:lstStyle/>
          <a:p>
            <a:pPr>
              <a:lnSpc>
                <a:spcPct val="150000"/>
              </a:lnSpc>
              <a:buClr>
                <a:srgbClr val="0E9CE6"/>
              </a:buClr>
              <a:buSzPct val="135000"/>
              <a:buFont typeface="Arial" pitchFamily="34" charset="0"/>
              <a:buChar char="•"/>
            </a:pPr>
            <a:r>
              <a:rPr lang="en-GB" sz="2400" dirty="0" smtClean="0">
                <a:latin typeface="Century Gothic" pitchFamily="34" charset="0"/>
              </a:rPr>
              <a:t>Participation in the Jisc-funded </a:t>
            </a:r>
            <a:r>
              <a:rPr lang="en-GB" sz="2400" dirty="0" err="1" smtClean="0">
                <a:latin typeface="Century Gothic" pitchFamily="34" charset="0"/>
              </a:rPr>
              <a:t>DaMSSI</a:t>
            </a:r>
            <a:r>
              <a:rPr lang="en-GB" sz="2400" dirty="0" smtClean="0">
                <a:latin typeface="Century Gothic" pitchFamily="34" charset="0"/>
              </a:rPr>
              <a:t>-ABC project</a:t>
            </a:r>
          </a:p>
          <a:p>
            <a:pPr>
              <a:lnSpc>
                <a:spcPct val="150000"/>
              </a:lnSpc>
              <a:buClr>
                <a:srgbClr val="0E9CE6"/>
              </a:buClr>
              <a:buSzPct val="135000"/>
              <a:buFont typeface="Arial" pitchFamily="34" charset="0"/>
              <a:buChar char="•"/>
            </a:pPr>
            <a:r>
              <a:rPr lang="en-GB" sz="2400" dirty="0" smtClean="0">
                <a:latin typeface="Century Gothic" pitchFamily="34" charset="0"/>
              </a:rPr>
              <a:t>Jorum tasked to:</a:t>
            </a:r>
          </a:p>
          <a:p>
            <a:pPr lvl="1">
              <a:lnSpc>
                <a:spcPct val="150000"/>
              </a:lnSpc>
              <a:buClr>
                <a:srgbClr val="0E9CE6"/>
              </a:buClr>
              <a:buSzPct val="135000"/>
              <a:buFont typeface="Arial" pitchFamily="34" charset="0"/>
              <a:buChar char="•"/>
            </a:pPr>
            <a:r>
              <a:rPr lang="en-GB" sz="2000" dirty="0" smtClean="0">
                <a:latin typeface="Century Gothic" pitchFamily="34" charset="0"/>
              </a:rPr>
              <a:t>create a classification scheme to improve discoverability of open Research Data Management (RDM) training resources</a:t>
            </a:r>
          </a:p>
          <a:p>
            <a:pPr lvl="1">
              <a:lnSpc>
                <a:spcPct val="150000"/>
              </a:lnSpc>
              <a:buClr>
                <a:srgbClr val="0E9CE6"/>
              </a:buClr>
              <a:buSzPct val="135000"/>
              <a:buFont typeface="Arial" pitchFamily="34" charset="0"/>
              <a:buChar char="•"/>
            </a:pPr>
            <a:r>
              <a:rPr lang="en-GB" sz="2000" dirty="0" smtClean="0">
                <a:latin typeface="Century Gothic" pitchFamily="34" charset="0"/>
              </a:rPr>
              <a:t>deliver a sustainable ‘portal’ to showcase the resources of the Jisc </a:t>
            </a:r>
            <a:r>
              <a:rPr lang="en-GB" sz="2000" dirty="0" err="1" smtClean="0">
                <a:latin typeface="Century Gothic" pitchFamily="34" charset="0"/>
              </a:rPr>
              <a:t>RDMTrain</a:t>
            </a:r>
            <a:r>
              <a:rPr lang="en-GB" sz="2000" dirty="0" smtClean="0">
                <a:latin typeface="Century Gothic" pitchFamily="34" charset="0"/>
              </a:rPr>
              <a:t> projects resources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351982"/>
            <a:ext cx="6150565" cy="864096"/>
          </a:xfrm>
        </p:spPr>
        <p:txBody>
          <a:bodyPr>
            <a:noAutofit/>
          </a:bodyPr>
          <a:lstStyle/>
          <a:p>
            <a:pPr algn="l"/>
            <a:r>
              <a:rPr lang="en-US" sz="3600" spc="-150" dirty="0" smtClean="0">
                <a:solidFill>
                  <a:srgbClr val="16AFEA"/>
                </a:solidFill>
                <a:latin typeface="Century Gothic" pitchFamily="34" charset="0"/>
                <a:cs typeface="Century Gothic"/>
              </a:rPr>
              <a:t>How?</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423153" y="1340768"/>
            <a:ext cx="8229600" cy="4752528"/>
          </a:xfrm>
        </p:spPr>
        <p:txBody>
          <a:bodyPr>
            <a:noAutofit/>
          </a:bodyPr>
          <a:lstStyle/>
          <a:p>
            <a:pPr>
              <a:lnSpc>
                <a:spcPct val="150000"/>
              </a:lnSpc>
              <a:buClr>
                <a:srgbClr val="0E9CE6"/>
              </a:buClr>
              <a:buSzPct val="135000"/>
              <a:buFont typeface="Arial" pitchFamily="34" charset="0"/>
              <a:buChar char="•"/>
            </a:pPr>
            <a:r>
              <a:rPr lang="en-GB" sz="2400" dirty="0" smtClean="0">
                <a:latin typeface="Century Gothic" pitchFamily="34" charset="0"/>
              </a:rPr>
              <a:t>6 new descriptive elements:</a:t>
            </a:r>
          </a:p>
          <a:p>
            <a:pPr lvl="1">
              <a:lnSpc>
                <a:spcPct val="150000"/>
              </a:lnSpc>
              <a:buClr>
                <a:srgbClr val="0E9CE6"/>
              </a:buClr>
              <a:buSzPct val="135000"/>
              <a:buFont typeface="Arial" pitchFamily="34" charset="0"/>
              <a:buChar char="•"/>
            </a:pPr>
            <a:r>
              <a:rPr lang="en-GB" sz="2000" dirty="0" smtClean="0">
                <a:latin typeface="Century Gothic" pitchFamily="34" charset="0"/>
              </a:rPr>
              <a:t>Subject</a:t>
            </a:r>
          </a:p>
          <a:p>
            <a:pPr lvl="1">
              <a:lnSpc>
                <a:spcPct val="150000"/>
              </a:lnSpc>
              <a:buClr>
                <a:srgbClr val="0E9CE6"/>
              </a:buClr>
              <a:buSzPct val="135000"/>
              <a:buFont typeface="Arial" pitchFamily="34" charset="0"/>
              <a:buChar char="•"/>
            </a:pPr>
            <a:r>
              <a:rPr lang="en-GB" sz="2000" dirty="0" smtClean="0">
                <a:latin typeface="Century Gothic" pitchFamily="34" charset="0"/>
              </a:rPr>
              <a:t>Audience</a:t>
            </a:r>
          </a:p>
          <a:p>
            <a:pPr lvl="1">
              <a:lnSpc>
                <a:spcPct val="150000"/>
              </a:lnSpc>
              <a:buClr>
                <a:srgbClr val="0E9CE6"/>
              </a:buClr>
              <a:buSzPct val="135000"/>
              <a:buFont typeface="Arial" pitchFamily="34" charset="0"/>
              <a:buChar char="•"/>
            </a:pPr>
            <a:r>
              <a:rPr lang="en-GB" sz="2000" dirty="0" smtClean="0">
                <a:latin typeface="Century Gothic" pitchFamily="34" charset="0"/>
              </a:rPr>
              <a:t>Skill</a:t>
            </a:r>
          </a:p>
          <a:p>
            <a:pPr lvl="1">
              <a:lnSpc>
                <a:spcPct val="150000"/>
              </a:lnSpc>
              <a:buClr>
                <a:srgbClr val="0E9CE6"/>
              </a:buClr>
              <a:buSzPct val="135000"/>
              <a:buFont typeface="Arial" pitchFamily="34" charset="0"/>
              <a:buChar char="•"/>
            </a:pPr>
            <a:r>
              <a:rPr lang="en-GB" sz="2000" dirty="0" smtClean="0">
                <a:latin typeface="Century Gothic" pitchFamily="34" charset="0"/>
              </a:rPr>
              <a:t>Ability level</a:t>
            </a:r>
          </a:p>
          <a:p>
            <a:pPr lvl="1">
              <a:lnSpc>
                <a:spcPct val="150000"/>
              </a:lnSpc>
              <a:buClr>
                <a:srgbClr val="0E9CE6"/>
              </a:buClr>
              <a:buSzPct val="135000"/>
              <a:buFont typeface="Arial" pitchFamily="34" charset="0"/>
              <a:buChar char="•"/>
            </a:pPr>
            <a:r>
              <a:rPr lang="en-GB" sz="2000" dirty="0" smtClean="0">
                <a:latin typeface="Century Gothic" pitchFamily="34" charset="0"/>
              </a:rPr>
              <a:t>Delivery</a:t>
            </a:r>
          </a:p>
          <a:p>
            <a:pPr lvl="1">
              <a:lnSpc>
                <a:spcPct val="150000"/>
              </a:lnSpc>
              <a:buClr>
                <a:srgbClr val="0E9CE6"/>
              </a:buClr>
              <a:buSzPct val="135000"/>
              <a:buFont typeface="Arial" pitchFamily="34" charset="0"/>
              <a:buChar char="•"/>
            </a:pPr>
            <a:r>
              <a:rPr lang="en-GB" sz="2000" dirty="0" smtClean="0">
                <a:latin typeface="Century Gothic" pitchFamily="34" charset="0"/>
              </a:rPr>
              <a:t>Range</a:t>
            </a:r>
          </a:p>
          <a:p>
            <a:pPr>
              <a:lnSpc>
                <a:spcPct val="150000"/>
              </a:lnSpc>
              <a:buClr>
                <a:srgbClr val="0E9CE6"/>
              </a:buClr>
              <a:buSzPct val="135000"/>
              <a:buFont typeface="Arial" pitchFamily="34" charset="0"/>
              <a:buChar char="•"/>
            </a:pPr>
            <a:r>
              <a:rPr lang="en-GB" sz="2400" dirty="0" smtClean="0">
                <a:latin typeface="Century Gothic" pitchFamily="34" charset="0"/>
              </a:rPr>
              <a:t>Each with its own controlled vocabulary</a:t>
            </a:r>
          </a:p>
          <a:p>
            <a:pPr>
              <a:lnSpc>
                <a:spcPct val="150000"/>
              </a:lnSpc>
              <a:buClr>
                <a:srgbClr val="0E9CE6"/>
              </a:buClr>
              <a:buSzPct val="135000"/>
              <a:buFont typeface="Arial" pitchFamily="34" charset="0"/>
              <a:buChar char="•"/>
            </a:pPr>
            <a:endParaRPr lang="en-GB" sz="2400" dirty="0" smtClean="0">
              <a:latin typeface="Century Gothic"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pic>
        <p:nvPicPr>
          <p:cNvPr id="7" name="Picture 6" descr="RDM.jpg"/>
          <p:cNvPicPr>
            <a:picLocks noChangeAspect="1"/>
          </p:cNvPicPr>
          <p:nvPr/>
        </p:nvPicPr>
        <p:blipFill>
          <a:blip r:embed="rId6"/>
          <a:stretch>
            <a:fillRect/>
          </a:stretch>
        </p:blipFill>
        <p:spPr>
          <a:xfrm>
            <a:off x="3283670" y="2204864"/>
            <a:ext cx="4744714" cy="2448272"/>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548680"/>
            <a:ext cx="8908842" cy="864096"/>
          </a:xfrm>
        </p:spPr>
        <p:txBody>
          <a:bodyPr>
            <a:noAutofit/>
          </a:bodyPr>
          <a:lstStyle/>
          <a:p>
            <a:pPr algn="l"/>
            <a:r>
              <a:rPr lang="en-US" sz="3600" spc="-150" dirty="0" smtClean="0">
                <a:solidFill>
                  <a:srgbClr val="16AFEA"/>
                </a:solidFill>
                <a:latin typeface="Century Gothic" pitchFamily="34" charset="0"/>
                <a:cs typeface="Century Gothic"/>
              </a:rPr>
              <a:t>Why Information and Digital Literacy Skills?</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634644" y="1700808"/>
            <a:ext cx="8113200" cy="3744416"/>
          </a:xfrm>
        </p:spPr>
        <p:txBody>
          <a:bodyPr>
            <a:noAutofit/>
          </a:bodyPr>
          <a:lstStyle/>
          <a:p>
            <a:pPr>
              <a:lnSpc>
                <a:spcPct val="150000"/>
              </a:lnSpc>
              <a:buClr>
                <a:srgbClr val="0E9CE6"/>
              </a:buClr>
              <a:buSzPct val="135000"/>
              <a:buFont typeface="Arial" pitchFamily="34" charset="0"/>
              <a:buChar char="•"/>
            </a:pPr>
            <a:r>
              <a:rPr lang="en-GB" sz="2400" dirty="0" smtClean="0">
                <a:latin typeface="Century Gothic" pitchFamily="34" charset="0"/>
              </a:rPr>
              <a:t>Jorum classifications not suitable for non-subject specific OERs</a:t>
            </a:r>
          </a:p>
          <a:p>
            <a:pPr>
              <a:lnSpc>
                <a:spcPct val="150000"/>
              </a:lnSpc>
              <a:buClr>
                <a:srgbClr val="0E9CE6"/>
              </a:buClr>
              <a:buSzPct val="135000"/>
              <a:buFont typeface="Arial" pitchFamily="34" charset="0"/>
              <a:buChar char="•"/>
            </a:pPr>
            <a:r>
              <a:rPr lang="en-GB" sz="2400" dirty="0" smtClean="0">
                <a:latin typeface="Century Gothic" pitchFamily="34" charset="0"/>
              </a:rPr>
              <a:t>Improve discoverability and description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pic>
        <p:nvPicPr>
          <p:cNvPr id="7" name="Picture 6" descr="InfoLit.jpg"/>
          <p:cNvPicPr>
            <a:picLocks noChangeAspect="1"/>
          </p:cNvPicPr>
          <p:nvPr/>
        </p:nvPicPr>
        <p:blipFill>
          <a:blip r:embed="rId6"/>
          <a:stretch>
            <a:fillRect/>
          </a:stretch>
        </p:blipFill>
        <p:spPr>
          <a:xfrm>
            <a:off x="1691680" y="3645024"/>
            <a:ext cx="5184576" cy="2657095"/>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351982"/>
            <a:ext cx="6150565" cy="864096"/>
          </a:xfrm>
        </p:spPr>
        <p:txBody>
          <a:bodyPr>
            <a:noAutofit/>
          </a:bodyPr>
          <a:lstStyle/>
          <a:p>
            <a:pPr algn="l"/>
            <a:r>
              <a:rPr lang="en-US" sz="3600" spc="-150" dirty="0" smtClean="0">
                <a:solidFill>
                  <a:srgbClr val="16AFEA"/>
                </a:solidFill>
                <a:latin typeface="Century Gothic" pitchFamily="34" charset="0"/>
                <a:cs typeface="Century Gothic"/>
              </a:rPr>
              <a:t>How?</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423153" y="1340768"/>
            <a:ext cx="8229600" cy="4752528"/>
          </a:xfrm>
        </p:spPr>
        <p:txBody>
          <a:bodyPr>
            <a:noAutofit/>
          </a:bodyPr>
          <a:lstStyle/>
          <a:p>
            <a:pPr>
              <a:lnSpc>
                <a:spcPct val="150000"/>
              </a:lnSpc>
              <a:buClr>
                <a:srgbClr val="0E9CE6"/>
              </a:buClr>
              <a:buSzPct val="135000"/>
              <a:buFont typeface="Arial" pitchFamily="34" charset="0"/>
              <a:buChar char="•"/>
            </a:pPr>
            <a:r>
              <a:rPr lang="en-GB" sz="2400" dirty="0" smtClean="0">
                <a:latin typeface="Century Gothic" pitchFamily="34" charset="0"/>
              </a:rPr>
              <a:t>Survey sent to IL-OER </a:t>
            </a:r>
            <a:r>
              <a:rPr lang="en-GB" sz="2400" dirty="0" err="1" smtClean="0">
                <a:latin typeface="Century Gothic" pitchFamily="34" charset="0"/>
              </a:rPr>
              <a:t>Jiscmail</a:t>
            </a:r>
            <a:r>
              <a:rPr lang="en-GB" sz="2400" dirty="0" smtClean="0">
                <a:latin typeface="Century Gothic" pitchFamily="34" charset="0"/>
              </a:rPr>
              <a:t> list</a:t>
            </a:r>
          </a:p>
          <a:p>
            <a:pPr>
              <a:lnSpc>
                <a:spcPct val="150000"/>
              </a:lnSpc>
              <a:buClr>
                <a:srgbClr val="0E9CE6"/>
              </a:buClr>
              <a:buSzPct val="135000"/>
              <a:buFont typeface="Arial" pitchFamily="34" charset="0"/>
              <a:buChar char="•"/>
            </a:pPr>
            <a:r>
              <a:rPr lang="en-GB" sz="2400" dirty="0" smtClean="0">
                <a:latin typeface="Century Gothic" pitchFamily="34" charset="0"/>
              </a:rPr>
              <a:t>Same 6 descriptive fields </a:t>
            </a:r>
          </a:p>
          <a:p>
            <a:pPr>
              <a:lnSpc>
                <a:spcPct val="150000"/>
              </a:lnSpc>
              <a:buClr>
                <a:srgbClr val="0E9CE6"/>
              </a:buClr>
              <a:buSzPct val="135000"/>
              <a:buFont typeface="Arial" pitchFamily="34" charset="0"/>
              <a:buChar char="•"/>
            </a:pPr>
            <a:r>
              <a:rPr lang="en-GB" sz="2400" dirty="0" smtClean="0">
                <a:latin typeface="Century Gothic" pitchFamily="34" charset="0"/>
              </a:rPr>
              <a:t>New or additional controlled vocabularies</a:t>
            </a:r>
          </a:p>
          <a:p>
            <a:pPr>
              <a:lnSpc>
                <a:spcPct val="150000"/>
              </a:lnSpc>
              <a:buClr>
                <a:srgbClr val="0E9CE6"/>
              </a:buClr>
              <a:buSzPct val="135000"/>
              <a:buFont typeface="Arial" pitchFamily="34" charset="0"/>
              <a:buChar char="•"/>
            </a:pPr>
            <a:r>
              <a:rPr lang="en-GB" sz="2400" dirty="0" smtClean="0">
                <a:latin typeface="Century Gothic" pitchFamily="34" charset="0"/>
              </a:rPr>
              <a:t>Skills based on Sconul 7 Pillars</a:t>
            </a:r>
          </a:p>
          <a:p>
            <a:pPr>
              <a:lnSpc>
                <a:spcPct val="150000"/>
              </a:lnSpc>
              <a:buClr>
                <a:srgbClr val="0E9CE6"/>
              </a:buClr>
              <a:buSzPct val="135000"/>
              <a:buFont typeface="Arial" pitchFamily="34" charset="0"/>
              <a:buChar char="•"/>
            </a:pPr>
            <a:r>
              <a:rPr lang="en-GB" sz="2400" dirty="0" smtClean="0">
                <a:latin typeface="Century Gothic" pitchFamily="34" charset="0"/>
              </a:rPr>
              <a:t>Incorporated Digital Literacy Skills</a:t>
            </a:r>
          </a:p>
          <a:p>
            <a:pPr>
              <a:lnSpc>
                <a:spcPct val="150000"/>
              </a:lnSpc>
              <a:buClr>
                <a:srgbClr val="0E9CE6"/>
              </a:buClr>
              <a:buSzPct val="135000"/>
              <a:buFont typeface="Arial" pitchFamily="34" charset="0"/>
              <a:buChar char="•"/>
            </a:pPr>
            <a:endParaRPr lang="en-GB" sz="2400" dirty="0" smtClean="0">
              <a:latin typeface="Century Gothic"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351982"/>
            <a:ext cx="6150565" cy="864096"/>
          </a:xfrm>
        </p:spPr>
        <p:txBody>
          <a:bodyPr>
            <a:noAutofit/>
          </a:bodyPr>
          <a:lstStyle/>
          <a:p>
            <a:pPr algn="l"/>
            <a:r>
              <a:rPr lang="en-US" sz="3600" spc="-150" dirty="0" smtClean="0">
                <a:solidFill>
                  <a:srgbClr val="16AFEA"/>
                </a:solidFill>
                <a:latin typeface="Century Gothic" pitchFamily="34" charset="0"/>
                <a:cs typeface="Century Gothic"/>
              </a:rPr>
              <a:t>The Results!</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423153" y="1340768"/>
            <a:ext cx="8229600" cy="4104456"/>
          </a:xfrm>
        </p:spPr>
        <p:txBody>
          <a:bodyPr>
            <a:noAutofit/>
          </a:bodyPr>
          <a:lstStyle/>
          <a:p>
            <a:pPr>
              <a:lnSpc>
                <a:spcPct val="150000"/>
              </a:lnSpc>
              <a:buClr>
                <a:srgbClr val="0E9CE6"/>
              </a:buClr>
              <a:buSzPct val="135000"/>
              <a:buFont typeface="Arial" pitchFamily="34" charset="0"/>
              <a:buChar char="•"/>
            </a:pPr>
            <a:r>
              <a:rPr lang="en-GB" sz="2400" dirty="0" smtClean="0">
                <a:latin typeface="Century Gothic" pitchFamily="34" charset="0"/>
              </a:rPr>
              <a:t>RDM: </a:t>
            </a:r>
          </a:p>
          <a:p>
            <a:pPr lvl="1">
              <a:lnSpc>
                <a:spcPct val="150000"/>
              </a:lnSpc>
              <a:buClr>
                <a:srgbClr val="0E9CE6"/>
              </a:buClr>
              <a:buSzPct val="135000"/>
              <a:buFont typeface="Arial" pitchFamily="34" charset="0"/>
              <a:buChar char="•"/>
            </a:pPr>
            <a:r>
              <a:rPr lang="en-GB" sz="2000" dirty="0" smtClean="0">
                <a:latin typeface="Century Gothic" pitchFamily="34" charset="0"/>
              </a:rPr>
              <a:t>Launched August 2013 with </a:t>
            </a:r>
            <a:r>
              <a:rPr lang="en-GB" sz="2000" dirty="0">
                <a:latin typeface="Century Gothic" pitchFamily="34" charset="0"/>
              </a:rPr>
              <a:t>~20 pre-existing </a:t>
            </a:r>
            <a:r>
              <a:rPr lang="en-GB" sz="2000" dirty="0" smtClean="0">
                <a:latin typeface="Century Gothic" pitchFamily="34" charset="0"/>
              </a:rPr>
              <a:t>resources</a:t>
            </a:r>
          </a:p>
          <a:p>
            <a:pPr lvl="1">
              <a:lnSpc>
                <a:spcPct val="150000"/>
              </a:lnSpc>
              <a:buClr>
                <a:srgbClr val="0E9CE6"/>
              </a:buClr>
              <a:buSzPct val="135000"/>
              <a:buFont typeface="Arial" pitchFamily="34" charset="0"/>
              <a:buChar char="•"/>
            </a:pPr>
            <a:r>
              <a:rPr lang="en-GB" sz="2000" dirty="0">
                <a:latin typeface="Century Gothic" pitchFamily="34" charset="0"/>
              </a:rPr>
              <a:t>April </a:t>
            </a:r>
            <a:r>
              <a:rPr lang="en-GB" sz="2000" dirty="0" smtClean="0">
                <a:latin typeface="Century Gothic" pitchFamily="34" charset="0"/>
              </a:rPr>
              <a:t>2014: </a:t>
            </a:r>
            <a:r>
              <a:rPr lang="en-GB" sz="2000" dirty="0">
                <a:latin typeface="Century Gothic" pitchFamily="34" charset="0"/>
              </a:rPr>
              <a:t>33 </a:t>
            </a:r>
            <a:r>
              <a:rPr lang="en-GB" sz="2000" dirty="0" smtClean="0">
                <a:latin typeface="Century Gothic" pitchFamily="34" charset="0"/>
              </a:rPr>
              <a:t>resources</a:t>
            </a:r>
          </a:p>
          <a:p>
            <a:pPr lvl="1">
              <a:lnSpc>
                <a:spcPct val="150000"/>
              </a:lnSpc>
              <a:buClr>
                <a:srgbClr val="0E9CE6"/>
              </a:buClr>
              <a:buSzPct val="135000"/>
              <a:buFont typeface="Arial" pitchFamily="34" charset="0"/>
              <a:buChar char="•"/>
            </a:pPr>
            <a:endParaRPr lang="en-GB" sz="2000" dirty="0" smtClean="0">
              <a:latin typeface="Century Gothic" pitchFamily="34" charset="0"/>
            </a:endParaRPr>
          </a:p>
          <a:p>
            <a:pPr>
              <a:lnSpc>
                <a:spcPct val="150000"/>
              </a:lnSpc>
              <a:buClr>
                <a:srgbClr val="0E9CE6"/>
              </a:buClr>
              <a:buSzPct val="135000"/>
              <a:buFont typeface="Arial" pitchFamily="34" charset="0"/>
              <a:buChar char="•"/>
            </a:pPr>
            <a:r>
              <a:rPr lang="en-GB" sz="2400" dirty="0" smtClean="0">
                <a:latin typeface="Century Gothic" pitchFamily="34" charset="0"/>
              </a:rPr>
              <a:t>Information and Digital Literacy Skills: </a:t>
            </a:r>
          </a:p>
          <a:p>
            <a:pPr lvl="1">
              <a:lnSpc>
                <a:spcPct val="150000"/>
              </a:lnSpc>
              <a:buClr>
                <a:srgbClr val="0E9CE6"/>
              </a:buClr>
              <a:buSzPct val="135000"/>
              <a:buFont typeface="Arial" pitchFamily="34" charset="0"/>
              <a:buChar char="•"/>
            </a:pPr>
            <a:r>
              <a:rPr lang="en-GB" sz="2000" dirty="0" smtClean="0">
                <a:latin typeface="Century Gothic" pitchFamily="34" charset="0"/>
              </a:rPr>
              <a:t>Launched November 2013 with ~50 pre-existing resources</a:t>
            </a:r>
          </a:p>
          <a:p>
            <a:pPr lvl="1">
              <a:lnSpc>
                <a:spcPct val="150000"/>
              </a:lnSpc>
              <a:buClr>
                <a:srgbClr val="0E9CE6"/>
              </a:buClr>
              <a:buSzPct val="135000"/>
              <a:buFont typeface="Arial" pitchFamily="34" charset="0"/>
              <a:buChar char="•"/>
            </a:pPr>
            <a:r>
              <a:rPr lang="en-GB" sz="2000" dirty="0" smtClean="0">
                <a:latin typeface="Century Gothic" pitchFamily="34" charset="0"/>
              </a:rPr>
              <a:t>April 2014: &gt;100 resources</a:t>
            </a:r>
          </a:p>
          <a:p>
            <a:pPr>
              <a:lnSpc>
                <a:spcPct val="150000"/>
              </a:lnSpc>
              <a:buClr>
                <a:srgbClr val="0E9CE6"/>
              </a:buClr>
              <a:buSzPct val="135000"/>
              <a:buNone/>
            </a:pPr>
            <a:endParaRPr lang="en-GB" sz="2400" dirty="0" smtClean="0">
              <a:latin typeface="Century Gothic"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351982"/>
            <a:ext cx="6150565" cy="864096"/>
          </a:xfrm>
        </p:spPr>
        <p:txBody>
          <a:bodyPr>
            <a:noAutofit/>
          </a:bodyPr>
          <a:lstStyle/>
          <a:p>
            <a:pPr algn="l"/>
            <a:r>
              <a:rPr lang="en-US" sz="3600" spc="-150" dirty="0" smtClean="0">
                <a:solidFill>
                  <a:srgbClr val="16AFEA"/>
                </a:solidFill>
                <a:latin typeface="Century Gothic" pitchFamily="34" charset="0"/>
                <a:cs typeface="Century Gothic"/>
              </a:rPr>
              <a:t>The Results!</a:t>
            </a:r>
            <a:endParaRPr lang="en-US" sz="3600" spc="-150" dirty="0">
              <a:solidFill>
                <a:srgbClr val="16AFEA"/>
              </a:solidFill>
              <a:latin typeface="Century Gothic" pitchFamily="34" charset="0"/>
              <a:cs typeface="Century Gothic"/>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271" y="1124745"/>
            <a:ext cx="7212106" cy="4750760"/>
          </a:xfrm>
          <a:prstGeom prst="rect">
            <a:avLst/>
          </a:prstGeom>
        </p:spPr>
      </p:pic>
    </p:spTree>
    <p:extLst>
      <p:ext uri="{BB962C8B-B14F-4D97-AF65-F5344CB8AC3E}">
        <p14:creationId xmlns:p14="http://schemas.microsoft.com/office/powerpoint/2010/main" val="2555782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mas-Logo-(light-backgrou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8180"/>
            <a:ext cx="1079500" cy="190500"/>
          </a:xfrm>
          <a:prstGeom prst="rect">
            <a:avLst/>
          </a:prstGeom>
        </p:spPr>
      </p:pic>
      <p:sp>
        <p:nvSpPr>
          <p:cNvPr id="3" name="Title 2"/>
          <p:cNvSpPr>
            <a:spLocks noGrp="1"/>
          </p:cNvSpPr>
          <p:nvPr>
            <p:ph type="title"/>
          </p:nvPr>
        </p:nvSpPr>
        <p:spPr>
          <a:xfrm>
            <a:off x="235158" y="351982"/>
            <a:ext cx="6150565" cy="864096"/>
          </a:xfrm>
        </p:spPr>
        <p:txBody>
          <a:bodyPr>
            <a:noAutofit/>
          </a:bodyPr>
          <a:lstStyle/>
          <a:p>
            <a:pPr algn="l"/>
            <a:r>
              <a:rPr lang="en-US" sz="3600" spc="-150" dirty="0" smtClean="0">
                <a:solidFill>
                  <a:srgbClr val="16AFEA"/>
                </a:solidFill>
                <a:latin typeface="Century Gothic" pitchFamily="34" charset="0"/>
                <a:cs typeface="Century Gothic"/>
              </a:rPr>
              <a:t>The Results!</a:t>
            </a:r>
            <a:endParaRPr lang="en-US" sz="3600" spc="-150" dirty="0">
              <a:solidFill>
                <a:srgbClr val="16AFEA"/>
              </a:solidFill>
              <a:latin typeface="Century Gothic" pitchFamily="34" charset="0"/>
              <a:cs typeface="Century Gothic"/>
            </a:endParaRPr>
          </a:p>
        </p:txBody>
      </p:sp>
      <p:sp>
        <p:nvSpPr>
          <p:cNvPr id="4" name="Content Placeholder 3"/>
          <p:cNvSpPr>
            <a:spLocks noGrp="1"/>
          </p:cNvSpPr>
          <p:nvPr>
            <p:ph idx="1"/>
          </p:nvPr>
        </p:nvSpPr>
        <p:spPr>
          <a:xfrm>
            <a:off x="423153" y="1340768"/>
            <a:ext cx="8229600" cy="3384376"/>
          </a:xfrm>
        </p:spPr>
        <p:txBody>
          <a:bodyPr>
            <a:noAutofit/>
          </a:bodyPr>
          <a:lstStyle/>
          <a:p>
            <a:pPr>
              <a:lnSpc>
                <a:spcPct val="150000"/>
              </a:lnSpc>
              <a:buClr>
                <a:srgbClr val="0E9CE6"/>
              </a:buClr>
              <a:buSzPct val="135000"/>
              <a:buFont typeface="Arial" pitchFamily="34" charset="0"/>
              <a:buChar char="•"/>
            </a:pPr>
            <a:endParaRPr lang="en-GB" sz="2400" dirty="0" smtClean="0">
              <a:latin typeface="Century Gothic" pitchFamily="34" charset="0"/>
            </a:endParaRPr>
          </a:p>
          <a:p>
            <a:pPr>
              <a:lnSpc>
                <a:spcPct val="150000"/>
              </a:lnSpc>
              <a:buClr>
                <a:srgbClr val="0E9CE6"/>
              </a:buClr>
              <a:buSzPct val="135000"/>
              <a:buFont typeface="Arial" pitchFamily="34" charset="0"/>
              <a:buChar char="•"/>
            </a:pPr>
            <a:r>
              <a:rPr lang="en-GB" sz="2400" dirty="0" smtClean="0">
                <a:latin typeface="Century Gothic" pitchFamily="34" charset="0"/>
              </a:rPr>
              <a:t>Point 2</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5767091"/>
            <a:ext cx="870272" cy="882276"/>
          </a:xfrm>
          <a:prstGeom prst="rect">
            <a:avLst/>
          </a:prstGeom>
        </p:spPr>
      </p:pic>
      <p:pic>
        <p:nvPicPr>
          <p:cNvPr id="8" name="Picture 7" descr="2013_Jisc_Logo_RGB72.png"/>
          <p:cNvPicPr>
            <a:picLocks noChangeAspect="1"/>
          </p:cNvPicPr>
          <p:nvPr/>
        </p:nvPicPr>
        <p:blipFill>
          <a:blip r:embed="rId5"/>
          <a:stretch>
            <a:fillRect/>
          </a:stretch>
        </p:blipFill>
        <p:spPr>
          <a:xfrm>
            <a:off x="235158" y="0"/>
            <a:ext cx="736442" cy="427013"/>
          </a:xfrm>
          <a:prstGeom prst="rect">
            <a:avLst/>
          </a:prstGeom>
        </p:spPr>
      </p:pic>
      <p:pic>
        <p:nvPicPr>
          <p:cNvPr id="7" name="Picture 6" descr="IL_Stats.png"/>
          <p:cNvPicPr>
            <a:picLocks noChangeAspect="1"/>
          </p:cNvPicPr>
          <p:nvPr/>
        </p:nvPicPr>
        <p:blipFill>
          <a:blip r:embed="rId6"/>
          <a:stretch>
            <a:fillRect/>
          </a:stretch>
        </p:blipFill>
        <p:spPr>
          <a:xfrm>
            <a:off x="506746" y="1067037"/>
            <a:ext cx="8373644" cy="4601217"/>
          </a:xfrm>
          <a:prstGeom prst="rect">
            <a:avLst/>
          </a:prstGeom>
        </p:spPr>
      </p:pic>
    </p:spTree>
    <p:extLst>
      <p:ext uri="{BB962C8B-B14F-4D97-AF65-F5344CB8AC3E}">
        <p14:creationId xmlns:p14="http://schemas.microsoft.com/office/powerpoint/2010/main" val="4180276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9D3FCD555CA244825239FE1F718D9B" ma:contentTypeVersion="0" ma:contentTypeDescription="Create a new document." ma:contentTypeScope="" ma:versionID="7b703ee81ee7219c958bace45925064e">
  <xsd:schema xmlns:xsd="http://www.w3.org/2001/XMLSchema" xmlns:xs="http://www.w3.org/2001/XMLSchema" xmlns:p="http://schemas.microsoft.com/office/2006/metadata/properties" targetNamespace="http://schemas.microsoft.com/office/2006/metadata/properties" ma:root="true" ma:fieldsID="ef4e89536e5ace869cc658c41857c2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41A9D-1336-4DA5-AC78-66A43E75ACFB}">
  <ds:schemaRefs>
    <ds:schemaRef ds:uri="http://schemas.microsoft.com/sharepoint/v3/contenttype/forms"/>
  </ds:schemaRefs>
</ds:datastoreItem>
</file>

<file path=customXml/itemProps2.xml><?xml version="1.0" encoding="utf-8"?>
<ds:datastoreItem xmlns:ds="http://schemas.openxmlformats.org/officeDocument/2006/customXml" ds:itemID="{E2FF605E-158E-429A-BD66-D6B9581CDD35}">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E953CBA3-D916-4C43-8CFD-8539F7141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4735</TotalTime>
  <Words>554</Words>
  <Application>Microsoft Office PowerPoint</Application>
  <PresentationFormat>On-screen Show (4:3)</PresentationFormat>
  <Paragraphs>83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Office Theme</vt:lpstr>
      <vt:lpstr>Discovering OER Creating community specific collections in Jorum</vt:lpstr>
      <vt:lpstr>Jorum’s collections</vt:lpstr>
      <vt:lpstr>Why RDM?</vt:lpstr>
      <vt:lpstr>How?</vt:lpstr>
      <vt:lpstr>Why Information and Digital Literacy Skills?</vt:lpstr>
      <vt:lpstr>How?</vt:lpstr>
      <vt:lpstr>The Results!</vt:lpstr>
      <vt:lpstr>The Results!</vt:lpstr>
      <vt:lpstr>The Results!</vt:lpstr>
      <vt:lpstr>The future</vt:lpstr>
      <vt:lpstr>PowerPoint Presentation</vt:lpstr>
      <vt:lpstr>PowerPoint Presentation</vt:lpstr>
    </vt:vector>
  </TitlesOfParts>
  <Company>Mimas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Perry;Siobhan Burke</dc:creator>
  <cp:lastModifiedBy>Siobhan</cp:lastModifiedBy>
  <cp:revision>299</cp:revision>
  <dcterms:created xsi:type="dcterms:W3CDTF">2012-04-26T12:49:29Z</dcterms:created>
  <dcterms:modified xsi:type="dcterms:W3CDTF">2014-05-01T08:31:44Z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0x010100DF9D3FCD555CA244825239FE1F718D9B</vt:lpwstr>
  </property>
</Properties>
</file>