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xlsx" ContentType="application/vnd.openxmlformats-officedocument.spreadsheetml.sheet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6" r:id="rId1"/>
    <p:sldMasterId id="2147483667" r:id="rId2"/>
    <p:sldMasterId id="2147483668" r:id="rId3"/>
    <p:sldMasterId id="2147483669" r:id="rId4"/>
    <p:sldMasterId id="2147483671" r:id="rId5"/>
  </p:sldMasterIdLst>
  <p:notesMasterIdLst>
    <p:notesMasterId r:id="rId27"/>
  </p:notesMasterIdLst>
  <p:handoutMasterIdLst>
    <p:handoutMasterId r:id="rId28"/>
  </p:handoutMasterIdLst>
  <p:sldIdLst>
    <p:sldId id="256" r:id="rId6"/>
    <p:sldId id="258" r:id="rId7"/>
    <p:sldId id="295" r:id="rId8"/>
    <p:sldId id="278" r:id="rId9"/>
    <p:sldId id="277" r:id="rId10"/>
    <p:sldId id="259" r:id="rId11"/>
    <p:sldId id="266" r:id="rId12"/>
    <p:sldId id="301" r:id="rId13"/>
    <p:sldId id="313" r:id="rId14"/>
    <p:sldId id="267" r:id="rId15"/>
    <p:sldId id="307" r:id="rId16"/>
    <p:sldId id="309" r:id="rId17"/>
    <p:sldId id="257" r:id="rId18"/>
    <p:sldId id="263" r:id="rId19"/>
    <p:sldId id="302" r:id="rId20"/>
    <p:sldId id="311" r:id="rId21"/>
    <p:sldId id="312" r:id="rId22"/>
    <p:sldId id="285" r:id="rId23"/>
    <p:sldId id="288" r:id="rId24"/>
    <p:sldId id="310" r:id="rId25"/>
    <p:sldId id="290" r:id="rId26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95" d="100"/>
          <a:sy n="95" d="100"/>
        </p:scale>
        <p:origin x="-752" y="-80"/>
      </p:cViewPr>
      <p:guideLst>
        <p:guide orient="horz" pos="2160"/>
        <p:guide pos="57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3" Type="http://schemas.openxmlformats.org/officeDocument/2006/relationships/tableStyles" Target="tableStyles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jp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jpg"/><Relationship Id="rId9" Type="http://schemas.openxmlformats.org/officeDocument/2006/relationships/package" Target="../embeddings/Microsoft_Excel_Sheet1.xlsx"/><Relationship Id="rId1" Type="http://schemas.openxmlformats.org/officeDocument/2006/relationships/themeOverride" Target="../theme/themeOverride1.xml"/><Relationship Id="rId2" Type="http://schemas.openxmlformats.org/officeDocument/2006/relationships/image" Target="../media/image15.pn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blipFill rotWithShape="1">
                <a:blip xmlns:r="http://schemas.openxmlformats.org/officeDocument/2006/relationships"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c:spPr>
          </c:dPt>
          <c:dPt>
            <c:idx val="1"/>
            <c:bubble3D val="0"/>
            <c:spPr>
              <a:blipFill rotWithShape="1">
                <a:blip xmlns:r="http://schemas.openxmlformats.org/officeDocument/2006/relationships"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c:spPr>
          </c:dPt>
          <c:dPt>
            <c:idx val="2"/>
            <c:bubble3D val="0"/>
            <c:spPr>
              <a:blipFill rotWithShape="1">
                <a:blip xmlns:r="http://schemas.openxmlformats.org/officeDocument/2006/relationships"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c:spPr>
          </c:dPt>
          <c:dPt>
            <c:idx val="3"/>
            <c:bubble3D val="0"/>
            <c:spPr>
              <a:blipFill rotWithShape="1">
                <a:blip xmlns:r="http://schemas.openxmlformats.org/officeDocument/2006/relationships"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c:spPr>
          </c:dPt>
          <c:dPt>
            <c:idx val="4"/>
            <c:bubble3D val="0"/>
            <c:spPr>
              <a:blipFill rotWithShape="1">
                <a:blip xmlns:r="http://schemas.openxmlformats.org/officeDocument/2006/relationships"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c:spPr>
          </c:dPt>
          <c:dPt>
            <c:idx val="5"/>
            <c:bubble3D val="0"/>
            <c:spPr>
              <a:blipFill rotWithShape="1">
                <a:blip xmlns:r="http://schemas.openxmlformats.org/officeDocument/2006/relationships"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c:spPr>
          </c:dPt>
          <c:dPt>
            <c:idx val="6"/>
            <c:bubble3D val="0"/>
            <c:spPr>
              <a:blipFill rotWithShape="1">
                <a:blip xmlns:r="http://schemas.openxmlformats.org/officeDocument/2006/relationships"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c:spPr>
          </c:dPt>
          <c:cat>
            <c:strRef>
              <c:f>Sheet1!$A$2:$A$8</c:f>
              <c:strCache>
                <c:ptCount val="6"/>
                <c:pt idx="0">
                  <c:v>1st Qtr</c:v>
                </c:pt>
                <c:pt idx="3">
                  <c:v>2nd Qtr</c:v>
                </c:pt>
                <c:pt idx="4">
                  <c:v>3rd Qtr</c:v>
                </c:pt>
                <c:pt idx="5">
                  <c:v>4th Qtr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2.0</c:v>
                </c:pt>
                <c:pt idx="1">
                  <c:v>2.0</c:v>
                </c:pt>
                <c:pt idx="2">
                  <c:v>2.0</c:v>
                </c:pt>
                <c:pt idx="3">
                  <c:v>2.0</c:v>
                </c:pt>
                <c:pt idx="4">
                  <c:v>2.0</c:v>
                </c:pt>
                <c:pt idx="5">
                  <c:v>2.0</c:v>
                </c:pt>
                <c:pt idx="6">
                  <c:v>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9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D8C44F-4512-2B4B-B5B6-DD59ADE92728}" type="datetimeFigureOut">
              <a:rPr lang="en-US" smtClean="0"/>
              <a:t>22/04/2014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90E88E-421D-6244-A7B0-68E1F8CEB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9097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781701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1" Type="http://schemas.openxmlformats.org/officeDocument/2006/relationships/hyperlink" Target="http://booktype.okfn.org/open-education-handbook/_draft/_v/1.0/open-policy/" TargetMode="External"/><Relationship Id="rId12" Type="http://schemas.openxmlformats.org/officeDocument/2006/relationships/hyperlink" Target="http://booktype.okfn.org/open-education-handbook/_draft/_v/1.0/additional-information/" TargetMode="External"/><Relationship Id="rId13" Type="http://schemas.openxmlformats.org/officeDocument/2006/relationships/hyperlink" Target="http://booktype.okfn.org/open-education-handbook/_draft/_v/1.0/licence/" TargetMode="External"/><Relationship Id="rId14" Type="http://schemas.openxmlformats.org/officeDocument/2006/relationships/hyperlink" Target="http://booktype.okfn.org/open-education-handbook/_draft/_v/1.0/glossary/" TargetMode="External"/><Relationship Id="rId15" Type="http://schemas.openxmlformats.org/officeDocument/2006/relationships/hyperlink" Target="http://booktype.okfn.org/open-education-handbook/_draft/_v/1.0/acknowledgements/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Relationship Id="rId3" Type="http://schemas.openxmlformats.org/officeDocument/2006/relationships/hyperlink" Target="http://booktype.okfn.org/open-education-handbook/_draft/_v/1.0/handbook-writing-process/" TargetMode="External"/><Relationship Id="rId4" Type="http://schemas.openxmlformats.org/officeDocument/2006/relationships/hyperlink" Target="http://booktype.okfn.org/open-education-handbook/_draft/_v/1.0/introduction/" TargetMode="External"/><Relationship Id="rId5" Type="http://schemas.openxmlformats.org/officeDocument/2006/relationships/hyperlink" Target="http://booktype.okfn.org/open-education-handbook/_draft/_v/1.0/open-educational-resources/" TargetMode="External"/><Relationship Id="rId6" Type="http://schemas.openxmlformats.org/officeDocument/2006/relationships/hyperlink" Target="http://booktype.okfn.org/open-education-handbook/_draft/_v/1.0/open-textbooks/" TargetMode="External"/><Relationship Id="rId7" Type="http://schemas.openxmlformats.org/officeDocument/2006/relationships/hyperlink" Target="http://booktype.okfn.org/open-education-handbook/_draft/_v/1.0/open-licences/" TargetMode="External"/><Relationship Id="rId8" Type="http://schemas.openxmlformats.org/officeDocument/2006/relationships/hyperlink" Target="http://booktype.okfn.org/open-education-handbook/_draft/_v/1.0/open-badges/" TargetMode="External"/><Relationship Id="rId9" Type="http://schemas.openxmlformats.org/officeDocument/2006/relationships/hyperlink" Target="http://booktype.okfn.org/open-education-handbook/_draft/_v/1.0/open-learning-and-practice/" TargetMode="External"/><Relationship Id="rId10" Type="http://schemas.openxmlformats.org/officeDocument/2006/relationships/hyperlink" Target="http://booktype.okfn.org/open-education-handbook/_draft/_v/1.0/open-data/" TargetMode="Externa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buClr>
                <a:schemeClr val="dk1"/>
              </a:buClr>
              <a:buSzPct val="91666"/>
              <a:buFont typeface="Arial"/>
              <a:buNone/>
            </a:pPr>
            <a:endParaRPr lang="en-GB" sz="1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US" sz="11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Karien</a:t>
            </a:r>
            <a:r>
              <a:rPr lang="en-US" sz="11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1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Bezuidenhout</a:t>
            </a:r>
            <a:r>
              <a:rPr lang="en-US" sz="11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Chief Operating Officer at the </a:t>
            </a:r>
            <a:r>
              <a:rPr lang="en-US" sz="11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Shuttleworth</a:t>
            </a:r>
            <a:r>
              <a:rPr lang="en-US" sz="11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Foundation</a:t>
            </a:r>
          </a:p>
          <a:p>
            <a:r>
              <a:rPr lang="en-US" sz="11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Lorna M. Campbell</a:t>
            </a:r>
            <a:r>
              <a:rPr lang="en-US" sz="11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Assistant Director of the Centre for Education, Technology and Interoperability Standards</a:t>
            </a:r>
          </a:p>
          <a:p>
            <a:r>
              <a:rPr lang="en-US" sz="11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Dr. Cable Green</a:t>
            </a:r>
            <a:r>
              <a:rPr lang="en-US" sz="11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Director of Global Learning at Creative Commons</a:t>
            </a:r>
          </a:p>
          <a:p>
            <a:r>
              <a:rPr lang="en-US" sz="11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Joonas</a:t>
            </a:r>
            <a:r>
              <a:rPr lang="en-US" sz="11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1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Mäkinen</a:t>
            </a:r>
            <a:r>
              <a:rPr lang="en-US" sz="11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Finnish </a:t>
            </a:r>
            <a:r>
              <a:rPr lang="en-US" sz="11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maths</a:t>
            </a:r>
            <a:r>
              <a:rPr lang="en-US" sz="11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teacher carrying out exciting open text book work</a:t>
            </a:r>
          </a:p>
          <a:p>
            <a:r>
              <a:rPr lang="en-US" sz="11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Bernard </a:t>
            </a:r>
            <a:r>
              <a:rPr lang="en-US" sz="11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Nkuyubwatsi</a:t>
            </a:r>
            <a:r>
              <a:rPr lang="en-US" sz="11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initiator of the Open Education Rwanda Network</a:t>
            </a:r>
          </a:p>
          <a:p>
            <a:r>
              <a:rPr lang="en-US" sz="11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Rayna</a:t>
            </a:r>
            <a:r>
              <a:rPr lang="en-US" sz="11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1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Stamboliyska</a:t>
            </a:r>
            <a:r>
              <a:rPr lang="en-US" sz="11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founder of RS Strategy and </a:t>
            </a:r>
            <a:r>
              <a:rPr lang="en-US" sz="11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OpenMENA</a:t>
            </a:r>
            <a:endParaRPr lang="en-US" sz="11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endParaRPr lang="en-GB" sz="1200" dirty="0">
              <a:solidFill>
                <a:srgbClr val="333333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endParaRPr lang="en-GB" sz="1200" dirty="0">
              <a:solidFill>
                <a:srgbClr val="333333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101600" marR="0" lvl="0" indent="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Open Sans"/>
              <a:buChar char="•"/>
            </a:pPr>
            <a:r>
              <a:rPr lang="en-GB" sz="1100" b="0" i="0" u="none" strike="noStrike" cap="none" baseline="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  <a:rtl val="0"/>
              </a:rPr>
              <a:t>First activity of Working Group</a:t>
            </a:r>
          </a:p>
          <a:p>
            <a:pPr marL="101600" marR="0" lvl="0" indent="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Open Sans"/>
              <a:buChar char="•"/>
            </a:pPr>
            <a:r>
              <a:rPr lang="en-GB" sz="1100" b="0" i="0" u="none" strike="noStrike" cap="none" baseline="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  <a:rtl val="0"/>
              </a:rPr>
              <a:t>Deliverable for </a:t>
            </a:r>
            <a:r>
              <a:rPr lang="en-GB" sz="1100" b="0" i="0" u="none" strike="noStrike" cap="none" baseline="0" dirty="0" err="1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  <a:rtl val="0"/>
              </a:rPr>
              <a:t>LinkedUp</a:t>
            </a:r>
            <a:r>
              <a:rPr lang="en-GB" sz="1100" b="0" i="0" u="none" strike="noStrike" cap="none" baseline="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  <a:rtl val="0"/>
              </a:rPr>
              <a:t> Project</a:t>
            </a:r>
          </a:p>
          <a:p>
            <a:pPr marL="101600" marR="0" lvl="0" indent="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Open Sans"/>
              <a:buChar char="•"/>
            </a:pPr>
            <a:r>
              <a:rPr lang="en-GB" sz="110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Collaboratively authored</a:t>
            </a:r>
            <a:endParaRPr lang="en-GB" sz="1100" b="0" i="0" u="none" strike="noStrike" cap="none" baseline="0" dirty="0" smtClean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  <a:rtl val="0"/>
            </a:endParaRPr>
          </a:p>
          <a:p>
            <a:pPr marL="101600" marR="0" lvl="0" indent="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Open Sans"/>
              <a:buChar char="•"/>
            </a:pPr>
            <a:r>
              <a:rPr lang="en-GB" sz="1100" b="0" i="0" u="none" strike="noStrike" cap="none" baseline="0" dirty="0" err="1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  <a:rtl val="0"/>
              </a:rPr>
              <a:t>Booksprint</a:t>
            </a:r>
            <a:r>
              <a:rPr lang="en-GB" sz="1100" b="0" i="0" u="none" strike="noStrike" cap="none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  <a:rtl val="0"/>
              </a:rPr>
              <a:t> #1 London</a:t>
            </a:r>
          </a:p>
          <a:p>
            <a:pPr marL="101600" marR="0" lvl="0" indent="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Open Sans"/>
              <a:buChar char="•"/>
            </a:pPr>
            <a:r>
              <a:rPr lang="en-GB" sz="1100" baseline="0" dirty="0" err="1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Booksprint</a:t>
            </a:r>
            <a:r>
              <a:rPr lang="en-GB" sz="110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 #2 Berlin</a:t>
            </a:r>
          </a:p>
          <a:p>
            <a:pPr marL="101600" marR="0" lvl="0" indent="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Open Sans"/>
              <a:buChar char="•"/>
            </a:pPr>
            <a:r>
              <a:rPr lang="en-GB" sz="1100" b="0" i="0" u="none" strike="noStrike" cap="none" baseline="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  <a:rtl val="0"/>
              </a:rPr>
              <a:t>Open Ed Timeline event</a:t>
            </a:r>
          </a:p>
          <a:p>
            <a:pPr marL="101600" marR="0" lvl="0" indent="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Open Sans"/>
              <a:buChar char="•"/>
            </a:pPr>
            <a:r>
              <a:rPr lang="en-GB" sz="1100" b="0" i="0" u="none" strike="noStrike" cap="none" baseline="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  <a:rtl val="0"/>
              </a:rPr>
              <a:t>Now on </a:t>
            </a:r>
            <a:r>
              <a:rPr lang="en-GB" sz="1100" dirty="0" err="1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  <a:rtl val="0"/>
              </a:rPr>
              <a:t>Booktype</a:t>
            </a:r>
            <a:endParaRPr lang="en-GB" sz="1100" dirty="0" smtClean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  <a:rtl val="0"/>
            </a:endParaRPr>
          </a:p>
          <a:p>
            <a:pPr marL="101600" marR="0" lvl="0" indent="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Open Sans"/>
              <a:buChar char="•"/>
            </a:pPr>
            <a:r>
              <a:rPr lang="en-GB" sz="110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  <a:rtl val="0"/>
              </a:rPr>
              <a:t>Looking at synergies </a:t>
            </a:r>
            <a:r>
              <a:rPr lang="en-GB" sz="1100" dirty="0" err="1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  <a:rtl val="0"/>
              </a:rPr>
              <a:t>betweenareas</a:t>
            </a:r>
            <a:endParaRPr lang="en-GB" sz="1100" dirty="0" smtClean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  <a:rtl val="0"/>
            </a:endParaRPr>
          </a:p>
          <a:p>
            <a:pPr marL="101600" marR="0" lvl="0" indent="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Open Sans"/>
              <a:buChar char="•"/>
            </a:pPr>
            <a:r>
              <a:rPr lang="en-GB" sz="110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  <a:rtl val="0"/>
              </a:rPr>
              <a:t>Translation into Portuguese</a:t>
            </a:r>
          </a:p>
          <a:p>
            <a:pPr marL="101600" marR="0" lvl="0" indent="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Open Sans"/>
              <a:buChar char="•"/>
            </a:pPr>
            <a:endParaRPr lang="en-GB" sz="1100" dirty="0" smtClean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  <a:rtl val="0"/>
            </a:endParaRPr>
          </a:p>
          <a:p>
            <a:pPr>
              <a:defRPr/>
            </a:pPr>
            <a:r>
              <a:rPr lang="en-US" sz="1100" dirty="0" smtClean="0">
                <a:hlinkClick r:id="rId3"/>
              </a:rPr>
              <a:t>andbook Writing Process</a:t>
            </a:r>
            <a:endParaRPr lang="en-GB" sz="1100" dirty="0" smtClean="0"/>
          </a:p>
          <a:p>
            <a:pPr>
              <a:defRPr/>
            </a:pPr>
            <a:r>
              <a:rPr lang="en-US" sz="1100" dirty="0" smtClean="0">
                <a:hlinkClick r:id="rId4"/>
              </a:rPr>
              <a:t>Introduction</a:t>
            </a:r>
            <a:endParaRPr lang="en-GB" sz="1100" dirty="0" smtClean="0"/>
          </a:p>
          <a:p>
            <a:pPr>
              <a:defRPr/>
            </a:pPr>
            <a:r>
              <a:rPr lang="en-US" sz="1100" dirty="0" smtClean="0">
                <a:hlinkClick r:id="rId5"/>
              </a:rPr>
              <a:t>Open Educational Resources</a:t>
            </a:r>
            <a:endParaRPr lang="en-GB" sz="1100" dirty="0" smtClean="0"/>
          </a:p>
          <a:p>
            <a:pPr>
              <a:defRPr/>
            </a:pPr>
            <a:r>
              <a:rPr lang="en-US" sz="1100" dirty="0" smtClean="0">
                <a:hlinkClick r:id="rId6"/>
              </a:rPr>
              <a:t>Open Textbooks</a:t>
            </a:r>
            <a:endParaRPr lang="en-GB" sz="1100" dirty="0" smtClean="0"/>
          </a:p>
          <a:p>
            <a:pPr>
              <a:defRPr/>
            </a:pPr>
            <a:r>
              <a:rPr lang="en-US" sz="1100" dirty="0" smtClean="0">
                <a:hlinkClick r:id="rId7"/>
              </a:rPr>
              <a:t>Open Licences</a:t>
            </a:r>
            <a:endParaRPr lang="en-GB" sz="1100" dirty="0" smtClean="0"/>
          </a:p>
          <a:p>
            <a:pPr>
              <a:defRPr/>
            </a:pPr>
            <a:r>
              <a:rPr lang="en-US" sz="1100" dirty="0" smtClean="0">
                <a:hlinkClick r:id="rId8"/>
              </a:rPr>
              <a:t>Open Badges</a:t>
            </a:r>
            <a:endParaRPr lang="en-GB" sz="1100" dirty="0" smtClean="0"/>
          </a:p>
          <a:p>
            <a:pPr>
              <a:defRPr/>
            </a:pPr>
            <a:r>
              <a:rPr lang="en-US" sz="1100" dirty="0" smtClean="0">
                <a:hlinkClick r:id="rId9"/>
              </a:rPr>
              <a:t>Open Learning and Practice</a:t>
            </a:r>
            <a:endParaRPr lang="en-GB" sz="1100" dirty="0" smtClean="0"/>
          </a:p>
          <a:p>
            <a:pPr>
              <a:defRPr/>
            </a:pPr>
            <a:r>
              <a:rPr lang="en-US" sz="1100" dirty="0" smtClean="0">
                <a:hlinkClick r:id="rId10"/>
              </a:rPr>
              <a:t>Open Data</a:t>
            </a:r>
            <a:endParaRPr lang="en-GB" sz="1100" dirty="0" smtClean="0"/>
          </a:p>
          <a:p>
            <a:pPr>
              <a:defRPr/>
            </a:pPr>
            <a:r>
              <a:rPr lang="en-US" sz="1100" dirty="0" smtClean="0">
                <a:hlinkClick r:id="rId11"/>
              </a:rPr>
              <a:t>Open Policy</a:t>
            </a:r>
            <a:endParaRPr lang="en-GB" sz="1100" dirty="0" smtClean="0"/>
          </a:p>
          <a:p>
            <a:pPr>
              <a:defRPr/>
            </a:pPr>
            <a:r>
              <a:rPr lang="en-US" sz="1100" dirty="0" smtClean="0">
                <a:hlinkClick r:id="rId12"/>
              </a:rPr>
              <a:t>Additional Information</a:t>
            </a:r>
            <a:endParaRPr lang="en-GB" sz="1100" dirty="0" smtClean="0"/>
          </a:p>
          <a:p>
            <a:pPr>
              <a:defRPr/>
            </a:pPr>
            <a:r>
              <a:rPr lang="en-US" sz="1100" dirty="0" smtClean="0">
                <a:hlinkClick r:id="rId13"/>
              </a:rPr>
              <a:t>Licence</a:t>
            </a:r>
            <a:endParaRPr lang="en-GB" sz="1100" dirty="0" smtClean="0"/>
          </a:p>
          <a:p>
            <a:pPr>
              <a:defRPr/>
            </a:pPr>
            <a:r>
              <a:rPr lang="en-US" sz="1100" dirty="0" smtClean="0">
                <a:hlinkClick r:id="rId14"/>
              </a:rPr>
              <a:t>Glossary</a:t>
            </a:r>
            <a:endParaRPr lang="en-GB" sz="1100" dirty="0" smtClean="0"/>
          </a:p>
          <a:p>
            <a:pPr>
              <a:defRPr/>
            </a:pPr>
            <a:r>
              <a:rPr lang="en-US" sz="1100" dirty="0" smtClean="0">
                <a:hlinkClick r:id="rId15"/>
              </a:rPr>
              <a:t>Acknowledgements</a:t>
            </a:r>
            <a:endParaRPr lang="en-GB" sz="1100" dirty="0" smtClean="0"/>
          </a:p>
          <a:p>
            <a:pPr marL="101600" marR="0" lvl="0" indent="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Open Sans"/>
              <a:buChar char="•"/>
            </a:pPr>
            <a:endParaRPr dirty="0"/>
          </a:p>
        </p:txBody>
      </p:sp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endParaRPr lang="en-US" sz="1100" u="non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975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rtl="0"/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endParaRPr lang="en-US" sz="1100" u="non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rtl="0"/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04800" rtl="0">
              <a:lnSpc>
                <a:spcPct val="115000"/>
              </a:lnSpc>
              <a:buClr>
                <a:schemeClr val="dk1"/>
              </a:buClr>
              <a:buSzPct val="100000"/>
              <a:buFont typeface="Open Sans"/>
              <a:buChar char="●"/>
            </a:pPr>
            <a:r>
              <a:rPr lang="en-GB" sz="1200" b="1">
                <a:solidFill>
                  <a:srgbClr val="333333"/>
                </a:solidFill>
              </a:rPr>
              <a:t>By supporting students</a:t>
            </a:r>
          </a:p>
          <a:p>
            <a:pPr marL="457200" lvl="0" indent="-304800" rtl="0">
              <a:lnSpc>
                <a:spcPct val="115000"/>
              </a:lnSpc>
              <a:buClr>
                <a:schemeClr val="dk1"/>
              </a:buClr>
              <a:buSzPct val="100000"/>
              <a:buFont typeface="Open Sans"/>
              <a:buChar char="●"/>
            </a:pPr>
            <a:r>
              <a:rPr lang="en-GB" sz="1200">
                <a:solidFill>
                  <a:srgbClr val="333333"/>
                </a:solidFill>
              </a:rPr>
              <a:t>Through creation of new tools that enable new ways to analyse and access data e.g. maps of disabled access, tools for disciplines</a:t>
            </a:r>
          </a:p>
          <a:p>
            <a:pPr marL="457200" lvl="0" indent="-304800" rtl="0">
              <a:lnSpc>
                <a:spcPct val="115000"/>
              </a:lnSpc>
              <a:buClr>
                <a:schemeClr val="dk1"/>
              </a:buClr>
              <a:buSzPct val="100000"/>
              <a:buFont typeface="Open Sans"/>
              <a:buChar char="●"/>
            </a:pPr>
            <a:r>
              <a:rPr lang="en-GB" sz="1200">
                <a:solidFill>
                  <a:srgbClr val="333333"/>
                </a:solidFill>
              </a:rPr>
              <a:t>By enriching resources, making it easier to share and find them, and how to personalize the way they are presented</a:t>
            </a:r>
          </a:p>
          <a:p>
            <a:pPr marL="457200" lvl="0" indent="-304800" rtl="0">
              <a:lnSpc>
                <a:spcPct val="115000"/>
              </a:lnSpc>
              <a:buClr>
                <a:schemeClr val="dk1"/>
              </a:buClr>
              <a:buSzPct val="100000"/>
              <a:buFont typeface="Open Sans"/>
              <a:buChar char="●"/>
            </a:pPr>
            <a:r>
              <a:rPr lang="en-GB" sz="1200">
                <a:solidFill>
                  <a:srgbClr val="333333"/>
                </a:solidFill>
              </a:rPr>
              <a:t>By allowing student to explore resources, concepts, ideas and objects in various areas</a:t>
            </a:r>
          </a:p>
          <a:p>
            <a:pPr marL="457200" lvl="0" indent="-304800" rtl="0">
              <a:lnSpc>
                <a:spcPct val="115000"/>
              </a:lnSpc>
              <a:buClr>
                <a:schemeClr val="dk1"/>
              </a:buClr>
              <a:buSzPct val="100000"/>
              <a:buFont typeface="Open Sans"/>
              <a:buChar char="●"/>
            </a:pPr>
            <a:r>
              <a:rPr lang="en-GB" sz="1200">
                <a:solidFill>
                  <a:srgbClr val="333333"/>
                </a:solidFill>
              </a:rPr>
              <a:t>To make informed choices on education e.g. by comparing scores, course data etc.</a:t>
            </a:r>
          </a:p>
          <a:p>
            <a:pPr marL="457200" lvl="0" indent="-304800" rtl="0">
              <a:lnSpc>
                <a:spcPct val="115000"/>
              </a:lnSpc>
              <a:buClr>
                <a:srgbClr val="333333"/>
              </a:buClr>
              <a:buSzPct val="100000"/>
              <a:buFont typeface="Arial"/>
              <a:buChar char="●"/>
            </a:pPr>
            <a:r>
              <a:rPr lang="en-GB" sz="1200" b="1">
                <a:solidFill>
                  <a:srgbClr val="333333"/>
                </a:solidFill>
              </a:rPr>
              <a:t>By supporting schools and institutions</a:t>
            </a:r>
          </a:p>
          <a:p>
            <a:pPr marL="457200" lvl="0" indent="-304800" rtl="0">
              <a:lnSpc>
                <a:spcPct val="115000"/>
              </a:lnSpc>
              <a:buClr>
                <a:srgbClr val="333333"/>
              </a:buClr>
              <a:buSzPct val="100000"/>
              <a:buFont typeface="Arial"/>
              <a:buChar char="●"/>
            </a:pPr>
            <a:r>
              <a:rPr lang="en-GB" sz="1200">
                <a:solidFill>
                  <a:srgbClr val="333333"/>
                </a:solidFill>
              </a:rPr>
              <a:t>Learning analytics data can help retain students</a:t>
            </a:r>
          </a:p>
          <a:p>
            <a:pPr marL="457200" lvl="0" indent="-304800" rtl="0">
              <a:lnSpc>
                <a:spcPct val="115000"/>
              </a:lnSpc>
              <a:buClr>
                <a:srgbClr val="333333"/>
              </a:buClr>
              <a:buSzPct val="100000"/>
              <a:buFont typeface="Arial"/>
              <a:buChar char="●"/>
            </a:pPr>
            <a:r>
              <a:rPr lang="en-GB" sz="1200">
                <a:solidFill>
                  <a:srgbClr val="333333"/>
                </a:solidFill>
              </a:rPr>
              <a:t>Use data can enable efficiencies in practice e.g. library data can help support book purchasing</a:t>
            </a:r>
          </a:p>
          <a:p>
            <a:pPr marL="457200" lvl="0" indent="-304800" rtl="0">
              <a:lnSpc>
                <a:spcPct val="115000"/>
              </a:lnSpc>
              <a:buClr>
                <a:srgbClr val="333333"/>
              </a:buClr>
              <a:buSzPct val="100000"/>
              <a:buFont typeface="Arial"/>
              <a:buChar char="●"/>
            </a:pPr>
            <a:r>
              <a:rPr lang="en-GB" sz="1200">
                <a:solidFill>
                  <a:srgbClr val="333333"/>
                </a:solidFill>
              </a:rPr>
              <a:t>Benchmarking and performance measuring</a:t>
            </a:r>
          </a:p>
          <a:p>
            <a:pPr marL="457200" lvl="0" indent="-304800" rtl="0">
              <a:lnSpc>
                <a:spcPct val="115000"/>
              </a:lnSpc>
              <a:buClr>
                <a:srgbClr val="333333"/>
              </a:buClr>
              <a:buSzPct val="100000"/>
              <a:buFont typeface="Arial"/>
              <a:buChar char="●"/>
            </a:pPr>
            <a:r>
              <a:rPr lang="en-GB" sz="1200" b="1">
                <a:solidFill>
                  <a:srgbClr val="333333"/>
                </a:solidFill>
              </a:rPr>
              <a:t>By supporting governments and policy</a:t>
            </a:r>
          </a:p>
          <a:p>
            <a:pPr marL="457200" lvl="0" indent="-304800" rtl="0">
              <a:lnSpc>
                <a:spcPct val="115000"/>
              </a:lnSpc>
              <a:buClr>
                <a:srgbClr val="333333"/>
              </a:buClr>
              <a:buSzPct val="100000"/>
              <a:buFont typeface="Arial"/>
              <a:buChar char="●"/>
            </a:pPr>
            <a:r>
              <a:rPr lang="en-GB" sz="1200">
                <a:solidFill>
                  <a:srgbClr val="333333"/>
                </a:solidFill>
              </a:rPr>
              <a:t>Open data can lead to change in policy</a:t>
            </a:r>
          </a:p>
          <a:p>
            <a:pPr marL="457200" lvl="0" indent="-304800" rtl="0">
              <a:lnSpc>
                <a:spcPct val="115000"/>
              </a:lnSpc>
              <a:buClr>
                <a:srgbClr val="333333"/>
              </a:buClr>
              <a:buSzPct val="100000"/>
              <a:buFont typeface="Arial"/>
              <a:buChar char="●"/>
            </a:pPr>
            <a:r>
              <a:rPr lang="en-GB" sz="1200">
                <a:solidFill>
                  <a:srgbClr val="333333"/>
                </a:solidFill>
              </a:rPr>
              <a:t>Open data can lead support transparency &amp; enable efficiency</a:t>
            </a:r>
          </a:p>
          <a:p>
            <a:pPr marL="457200" lvl="0" indent="-304800" rtl="0">
              <a:lnSpc>
                <a:spcPct val="115000"/>
              </a:lnSpc>
              <a:buClr>
                <a:srgbClr val="333333"/>
              </a:buClr>
              <a:buSzPct val="100000"/>
              <a:buFont typeface="Arial"/>
              <a:buChar char="●"/>
            </a:pPr>
            <a:r>
              <a:rPr lang="en-GB" sz="1200">
                <a:solidFill>
                  <a:srgbClr val="333333"/>
                </a:solidFill>
              </a:rPr>
              <a:t>Data on equity and equality issues (3rd world countries)</a:t>
            </a:r>
          </a:p>
          <a:p>
            <a:pPr marL="457200" lvl="0" indent="-304800" rtl="0">
              <a:lnSpc>
                <a:spcPct val="115000"/>
              </a:lnSpc>
              <a:buClr>
                <a:srgbClr val="333333"/>
              </a:buClr>
              <a:buSzPct val="100000"/>
              <a:buFont typeface="Arial"/>
              <a:buChar char="●"/>
            </a:pPr>
            <a:r>
              <a:rPr lang="en-GB" sz="1200">
                <a:solidFill>
                  <a:srgbClr val="333333"/>
                </a:solidFill>
              </a:rPr>
              <a:t>Education reform</a:t>
            </a:r>
          </a:p>
          <a:p>
            <a:endParaRPr lang="en-GB" sz="1200">
              <a:solidFill>
                <a:srgbClr val="333333"/>
              </a:solidFill>
            </a:endParaRPr>
          </a:p>
          <a:p>
            <a:endParaRPr lang="en-GB" sz="1200">
              <a:solidFill>
                <a:srgbClr val="333333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GB" sz="1200" dirty="0" smtClean="0">
                <a:solidFill>
                  <a:srgbClr val="333333"/>
                </a:solidFill>
              </a:rPr>
              <a:t>Pundit</a:t>
            </a:r>
            <a:endParaRPr lang="en-GB" sz="1200" dirty="0">
              <a:solidFill>
                <a:srgbClr val="333333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 txBox="1">
            <a:spLocks noGrp="1"/>
          </p:cNvSpPr>
          <p:nvPr>
            <p:ph type="ctrTitle"/>
          </p:nvPr>
        </p:nvSpPr>
        <p:spPr>
          <a:xfrm>
            <a:off x="685800" y="2111123"/>
            <a:ext cx="7772400" cy="15464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subTitle" idx="1"/>
          </p:nvPr>
        </p:nvSpPr>
        <p:spPr>
          <a:xfrm>
            <a:off x="685800" y="3786737"/>
            <a:ext cx="7772400" cy="104631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ctrTitle"/>
          </p:nvPr>
        </p:nvSpPr>
        <p:spPr>
          <a:xfrm>
            <a:off x="685799" y="2111122"/>
            <a:ext cx="7772400" cy="1546474"/>
          </a:xfrm>
          <a:prstGeom prst="rect">
            <a:avLst/>
          </a:prstGeom>
          <a:noFill/>
          <a:ln>
            <a:noFill/>
          </a:ln>
        </p:spPr>
        <p:txBody>
          <a:bodyPr lIns="64275" tIns="64275" rIns="64275" bIns="64275" anchor="b" anchorCtr="0"/>
          <a:lstStyle>
            <a:lvl1pPr marL="0" marR="0" indent="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0" marR="0" indent="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0" marR="0" indent="304800" algn="ct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indent="304800" algn="ct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indent="304800" algn="ct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indent="304800" algn="ct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indent="304800" algn="ct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indent="304800" algn="ct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indent="304800" algn="ct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ubTitle" idx="1"/>
          </p:nvPr>
        </p:nvSpPr>
        <p:spPr>
          <a:xfrm>
            <a:off x="685799" y="3786737"/>
            <a:ext cx="7772400" cy="1046316"/>
          </a:xfrm>
          <a:prstGeom prst="rect">
            <a:avLst/>
          </a:prstGeom>
          <a:noFill/>
          <a:ln>
            <a:noFill/>
          </a:ln>
        </p:spPr>
        <p:txBody>
          <a:bodyPr lIns="64275" tIns="64275" rIns="64275" bIns="64275" anchor="t" anchorCtr="0"/>
          <a:lstStyle>
            <a:lvl1pPr marL="0" marR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33333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0" marR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33333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0" marR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33333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0" marR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33333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0" marR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33333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0" marR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33333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0" marR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33333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0" marR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33333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0" marR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33333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457200" y="5875081"/>
            <a:ext cx="8229599" cy="692692"/>
          </a:xfrm>
          <a:prstGeom prst="rect">
            <a:avLst/>
          </a:prstGeom>
          <a:noFill/>
          <a:ln>
            <a:noFill/>
          </a:ln>
        </p:spPr>
        <p:txBody>
          <a:bodyPr lIns="64275" tIns="64275" rIns="64275" bIns="64275" anchor="t" anchorCtr="0"/>
          <a:lstStyle>
            <a:lvl1pPr marL="279400" indent="-1524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55555"/>
              <a:buFont typeface="Arial"/>
              <a:buChar char="•"/>
              <a:defRPr sz="1800">
                <a:solidFill>
                  <a:schemeClr val="dk1"/>
                </a:solidFill>
              </a:defRPr>
            </a:lvl1pPr>
            <a:lvl2pPr marL="279400" indent="-228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55555"/>
              <a:buFont typeface="Arial"/>
              <a:buChar char="o"/>
              <a:defRPr sz="1800">
                <a:solidFill>
                  <a:schemeClr val="dk1"/>
                </a:solidFill>
              </a:defRPr>
            </a:lvl2pPr>
            <a:lvl3pPr marL="279400" indent="-228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55555"/>
              <a:buFont typeface="Arial"/>
              <a:buChar char="▪"/>
              <a:defRPr sz="1800">
                <a:solidFill>
                  <a:schemeClr val="dk1"/>
                </a:solidFill>
              </a:defRPr>
            </a:lvl3pPr>
            <a:lvl4pPr marL="279400" indent="-1524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55555"/>
              <a:buFont typeface="Arial"/>
              <a:buChar char="•"/>
              <a:defRPr sz="1800">
                <a:solidFill>
                  <a:schemeClr val="dk1"/>
                </a:solidFill>
              </a:defRPr>
            </a:lvl4pPr>
            <a:lvl5pPr marL="279400" indent="-228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55555"/>
              <a:buFont typeface="Arial"/>
              <a:buChar char="o"/>
              <a:defRPr sz="1800">
                <a:solidFill>
                  <a:schemeClr val="dk1"/>
                </a:solidFill>
              </a:defRPr>
            </a:lvl5pPr>
            <a:lvl6pPr marL="279400" indent="-228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55555"/>
              <a:buFont typeface="Arial"/>
              <a:buChar char="▪"/>
              <a:defRPr sz="1800">
                <a:solidFill>
                  <a:schemeClr val="dk1"/>
                </a:solidFill>
              </a:defRPr>
            </a:lvl6pPr>
            <a:lvl7pPr marL="279400" indent="-1524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55555"/>
              <a:buFont typeface="Arial"/>
              <a:buChar char="•"/>
              <a:defRPr sz="1800">
                <a:solidFill>
                  <a:schemeClr val="dk1"/>
                </a:solidFill>
              </a:defRPr>
            </a:lvl7pPr>
            <a:lvl8pPr marL="279400" indent="-228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55555"/>
              <a:buFont typeface="Arial"/>
              <a:buChar char="o"/>
              <a:defRPr sz="1800">
                <a:solidFill>
                  <a:schemeClr val="dk1"/>
                </a:solidFill>
              </a:defRPr>
            </a:lvl8pPr>
            <a:lvl9pPr marL="279400" indent="-228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55555"/>
              <a:buFont typeface="Arial"/>
              <a:buChar char="▪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599" cy="1142999"/>
          </a:xfrm>
          <a:prstGeom prst="rect">
            <a:avLst/>
          </a:prstGeom>
          <a:noFill/>
          <a:ln>
            <a:noFill/>
          </a:ln>
        </p:spPr>
        <p:txBody>
          <a:bodyPr lIns="64275" tIns="64275" rIns="64275" bIns="64275" anchor="t" anchorCtr="0"/>
          <a:lstStyle>
            <a:lvl1pPr algn="l" rtl="0">
              <a:spcBef>
                <a:spcPts val="0"/>
              </a:spcBef>
              <a:buClr>
                <a:schemeClr val="dk1"/>
              </a:buClr>
              <a:buSzPct val="27777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Clr>
                <a:schemeClr val="dk1"/>
              </a:buClr>
              <a:buSzPct val="27777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Clr>
                <a:schemeClr val="dk1"/>
              </a:buClr>
              <a:buSzPct val="27777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Clr>
                <a:schemeClr val="dk1"/>
              </a:buClr>
              <a:buSzPct val="27777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Clr>
                <a:schemeClr val="dk1"/>
              </a:buClr>
              <a:buSzPct val="27777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Clr>
                <a:schemeClr val="dk1"/>
              </a:buClr>
              <a:buSzPct val="27777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Clr>
                <a:schemeClr val="dk1"/>
              </a:buClr>
              <a:buSzPct val="27777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Clr>
                <a:schemeClr val="dk1"/>
              </a:buClr>
              <a:buSzPct val="27777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Clr>
                <a:schemeClr val="dk1"/>
              </a:buClr>
              <a:buSzPct val="27777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woColTx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599" cy="1142999"/>
          </a:xfrm>
          <a:prstGeom prst="rect">
            <a:avLst/>
          </a:prstGeom>
          <a:noFill/>
          <a:ln>
            <a:noFill/>
          </a:ln>
        </p:spPr>
        <p:txBody>
          <a:bodyPr lIns="64275" tIns="64275" rIns="64275" bIns="64275" anchor="t" anchorCtr="0"/>
          <a:lstStyle>
            <a:lvl1pPr algn="l" rtl="0">
              <a:spcBef>
                <a:spcPts val="0"/>
              </a:spcBef>
              <a:buClr>
                <a:schemeClr val="dk1"/>
              </a:buClr>
              <a:buSzPct val="27777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Clr>
                <a:schemeClr val="dk1"/>
              </a:buClr>
              <a:buSzPct val="27777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Clr>
                <a:schemeClr val="dk1"/>
              </a:buClr>
              <a:buSzPct val="27777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Clr>
                <a:schemeClr val="dk1"/>
              </a:buClr>
              <a:buSzPct val="27777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Clr>
                <a:schemeClr val="dk1"/>
              </a:buClr>
              <a:buSzPct val="27777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Clr>
                <a:schemeClr val="dk1"/>
              </a:buClr>
              <a:buSzPct val="27777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Clr>
                <a:schemeClr val="dk1"/>
              </a:buClr>
              <a:buSzPct val="27777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Clr>
                <a:schemeClr val="dk1"/>
              </a:buClr>
              <a:buSzPct val="27777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Clr>
                <a:schemeClr val="dk1"/>
              </a:buClr>
              <a:buSzPct val="27777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457201" y="1600200"/>
            <a:ext cx="3994524" cy="4967574"/>
          </a:xfrm>
          <a:prstGeom prst="rect">
            <a:avLst/>
          </a:prstGeom>
          <a:noFill/>
          <a:ln>
            <a:noFill/>
          </a:ln>
        </p:spPr>
        <p:txBody>
          <a:bodyPr lIns="64275" tIns="64275" rIns="64275" bIns="64275" anchor="t" anchorCtr="0"/>
          <a:lstStyle>
            <a:lvl1pPr rtl="0">
              <a:buSzPct val="100000"/>
              <a:defRPr sz="1000"/>
            </a:lvl1pPr>
            <a:lvl2pPr rtl="0">
              <a:buSzPct val="100000"/>
              <a:defRPr sz="1000"/>
            </a:lvl2pPr>
            <a:lvl3pPr rtl="0">
              <a:buSzPct val="100000"/>
              <a:defRPr sz="1000"/>
            </a:lvl3pPr>
            <a:lvl4pPr rtl="0">
              <a:buSzPct val="100000"/>
              <a:defRPr sz="1000"/>
            </a:lvl4pPr>
            <a:lvl5pPr rtl="0">
              <a:buSzPct val="55555"/>
              <a:defRPr sz="1800"/>
            </a:lvl5pPr>
            <a:lvl6pPr rtl="0">
              <a:buSzPct val="55555"/>
              <a:defRPr sz="1800"/>
            </a:lvl6pPr>
            <a:lvl7pPr rtl="0">
              <a:buSzPct val="55555"/>
              <a:defRPr sz="1800"/>
            </a:lvl7pPr>
            <a:lvl8pPr rtl="0">
              <a:buSzPct val="55555"/>
              <a:defRPr sz="1800"/>
            </a:lvl8pPr>
            <a:lvl9pPr rtl="0">
              <a:buSzPct val="55555"/>
              <a:defRPr sz="1800"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2"/>
          </p:nvPr>
        </p:nvSpPr>
        <p:spPr>
          <a:xfrm>
            <a:off x="4692274" y="1600200"/>
            <a:ext cx="3994524" cy="4967574"/>
          </a:xfrm>
          <a:prstGeom prst="rect">
            <a:avLst/>
          </a:prstGeom>
          <a:noFill/>
          <a:ln>
            <a:noFill/>
          </a:ln>
        </p:spPr>
        <p:txBody>
          <a:bodyPr lIns="64275" tIns="64275" rIns="64275" bIns="64275" anchor="t" anchorCtr="0"/>
          <a:lstStyle>
            <a:lvl1pPr rtl="0">
              <a:buSzPct val="100000"/>
              <a:defRPr sz="1000"/>
            </a:lvl1pPr>
            <a:lvl2pPr rtl="0">
              <a:buSzPct val="100000"/>
              <a:defRPr sz="1000"/>
            </a:lvl2pPr>
            <a:lvl3pPr rtl="0">
              <a:buSzPct val="100000"/>
              <a:defRPr sz="1000"/>
            </a:lvl3pPr>
            <a:lvl4pPr rtl="0">
              <a:buSzPct val="100000"/>
              <a:defRPr sz="1000"/>
            </a:lvl4pPr>
            <a:lvl5pPr rtl="0">
              <a:buSzPct val="55555"/>
              <a:defRPr sz="1800"/>
            </a:lvl5pPr>
            <a:lvl6pPr rtl="0">
              <a:buSzPct val="55555"/>
              <a:defRPr sz="1800"/>
            </a:lvl6pPr>
            <a:lvl7pPr rtl="0">
              <a:buSzPct val="55555"/>
              <a:defRPr sz="1800"/>
            </a:lvl7pPr>
            <a:lvl8pPr rtl="0">
              <a:buSzPct val="55555"/>
              <a:defRPr sz="1800"/>
            </a:lvl8pPr>
            <a:lvl9pPr rtl="0">
              <a:buSzPct val="55555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dt" idx="10"/>
          </p:nvPr>
        </p:nvSpPr>
        <p:spPr>
          <a:xfrm>
            <a:off x="457646" y="6356820"/>
            <a:ext cx="2133078" cy="365000"/>
          </a:xfrm>
          <a:prstGeom prst="rect">
            <a:avLst/>
          </a:prstGeom>
          <a:noFill/>
          <a:ln>
            <a:noFill/>
          </a:ln>
        </p:spPr>
        <p:txBody>
          <a:bodyPr lIns="64275" tIns="64275" rIns="64275" bIns="64275" anchor="t" anchorCtr="0"/>
          <a:lstStyle>
            <a:lvl1pPr marL="0" marR="0" indent="0" algn="l" rtl="0">
              <a:defRPr sz="1400" b="0" i="0" u="none" strike="noStrike" cap="none" baseline="0">
                <a:latin typeface="Arial"/>
                <a:ea typeface="Arial"/>
                <a:cs typeface="Arial"/>
                <a:sym typeface="Arial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ftr" idx="11"/>
          </p:nvPr>
        </p:nvSpPr>
        <p:spPr>
          <a:xfrm>
            <a:off x="3124274" y="6356820"/>
            <a:ext cx="2895451" cy="365000"/>
          </a:xfrm>
          <a:prstGeom prst="rect">
            <a:avLst/>
          </a:prstGeom>
          <a:noFill/>
          <a:ln>
            <a:noFill/>
          </a:ln>
        </p:spPr>
        <p:txBody>
          <a:bodyPr lIns="64275" tIns="64275" rIns="64275" bIns="6427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sldNum" idx="12"/>
          </p:nvPr>
        </p:nvSpPr>
        <p:spPr>
          <a:xfrm>
            <a:off x="6553273" y="6356820"/>
            <a:ext cx="2133078" cy="365000"/>
          </a:xfrm>
          <a:prstGeom prst="rect">
            <a:avLst/>
          </a:prstGeom>
          <a:noFill/>
          <a:ln>
            <a:noFill/>
          </a:ln>
        </p:spPr>
        <p:txBody>
          <a:bodyPr lIns="64275" tIns="64275" rIns="64275" bIns="64275" anchor="t" anchorCtr="0"/>
          <a:lstStyle>
            <a:lvl1pPr marL="0" marR="0" indent="0" algn="l" rtl="0">
              <a:defRPr sz="1400" b="0" i="0" u="none" strike="noStrike" cap="none" baseline="0">
                <a:latin typeface="Arial"/>
                <a:ea typeface="Arial"/>
                <a:cs typeface="Arial"/>
                <a:sym typeface="Arial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ColTx" type="twoColTx">
  <p:cSld name="twoColTx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94525" cy="496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2"/>
          </p:nvPr>
        </p:nvSpPr>
        <p:spPr>
          <a:xfrm>
            <a:off x="4692273" y="1600200"/>
            <a:ext cx="3994525" cy="496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Only" type="titleOnly">
  <p:cSld name="titleOnl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_ONLY">
  <p:cSld name="CAPTION_ONL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457200" y="5875078"/>
            <a:ext cx="8229600" cy="69269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66666"/>
              <a:buFont typeface="Arial"/>
              <a:buChar char="•"/>
              <a:defRPr sz="1800">
                <a:solidFill>
                  <a:schemeClr val="dk1"/>
                </a:solidFill>
              </a:defRPr>
            </a:lvl1pPr>
            <a:lvl2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2pPr>
            <a:lvl3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3pPr>
            <a:lvl4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66666"/>
              <a:buFont typeface="Arial"/>
              <a:buChar char="•"/>
              <a:defRPr sz="1800">
                <a:solidFill>
                  <a:schemeClr val="dk1"/>
                </a:solidFill>
              </a:defRPr>
            </a:lvl4pPr>
            <a:lvl5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5pPr>
            <a:lvl6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6pPr>
            <a:lvl7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66666"/>
              <a:buFont typeface="Arial"/>
              <a:buChar char="•"/>
              <a:defRPr sz="1800">
                <a:solidFill>
                  <a:schemeClr val="dk1"/>
                </a:solidFill>
              </a:defRPr>
            </a:lvl7pPr>
            <a:lvl8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8pPr>
            <a:lvl9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A7AA92A-524D-D246-98A8-2FB219192E9E}" type="datetimeFigureOut">
              <a:rPr lang="en-US" smtClean="0"/>
              <a:pPr/>
              <a:t>22/04/2014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7C1B6D1-AEEF-EB47-9E2F-C775AD4057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019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marL="742950" indent="-285750" rtl="0">
              <a:defRPr/>
            </a:lvl2pPr>
            <a:lvl3pPr marL="1143000" indent="-228600" rtl="0">
              <a:defRPr/>
            </a:lvl3pPr>
            <a:lvl4pPr marL="1600200" indent="-228600"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94525" cy="496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2"/>
          </p:nvPr>
        </p:nvSpPr>
        <p:spPr>
          <a:xfrm>
            <a:off x="4692273" y="1600200"/>
            <a:ext cx="3994525" cy="496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457200" y="5875078"/>
            <a:ext cx="8229600" cy="69269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66666"/>
              <a:buFont typeface="Arial"/>
              <a:buChar char="•"/>
              <a:defRPr sz="1800">
                <a:solidFill>
                  <a:schemeClr val="dk1"/>
                </a:solidFill>
              </a:defRPr>
            </a:lvl1pPr>
            <a:lvl2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2pPr>
            <a:lvl3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3pPr>
            <a:lvl4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66666"/>
              <a:buFont typeface="Arial"/>
              <a:buChar char="•"/>
              <a:defRPr sz="1800">
                <a:solidFill>
                  <a:schemeClr val="dk1"/>
                </a:solidFill>
              </a:defRPr>
            </a:lvl4pPr>
            <a:lvl5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5pPr>
            <a:lvl6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6pPr>
            <a:lvl7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66666"/>
              <a:buFont typeface="Arial"/>
              <a:buChar char="•"/>
              <a:defRPr sz="1800">
                <a:solidFill>
                  <a:schemeClr val="dk1"/>
                </a:solidFill>
              </a:defRPr>
            </a:lvl7pPr>
            <a:lvl8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8pPr>
            <a:lvl9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woColTx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599" cy="1142999"/>
          </a:xfrm>
          <a:prstGeom prst="rect">
            <a:avLst/>
          </a:prstGeom>
          <a:noFill/>
          <a:ln>
            <a:noFill/>
          </a:ln>
        </p:spPr>
        <p:txBody>
          <a:bodyPr lIns="64275" tIns="64275" rIns="64275" bIns="64275" anchor="b" anchorCtr="0"/>
          <a:lstStyle>
            <a:lvl1pPr algn="l" rtl="0">
              <a:spcBef>
                <a:spcPts val="0"/>
              </a:spcBef>
              <a:buClr>
                <a:schemeClr val="dk1"/>
              </a:buClr>
              <a:buSzPct val="27777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Clr>
                <a:schemeClr val="dk1"/>
              </a:buClr>
              <a:buSzPct val="27777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Clr>
                <a:schemeClr val="dk1"/>
              </a:buClr>
              <a:buSzPct val="27777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Clr>
                <a:schemeClr val="dk1"/>
              </a:buClr>
              <a:buSzPct val="27777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Clr>
                <a:schemeClr val="dk1"/>
              </a:buClr>
              <a:buSzPct val="27777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Clr>
                <a:schemeClr val="dk1"/>
              </a:buClr>
              <a:buSzPct val="27777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Clr>
                <a:schemeClr val="dk1"/>
              </a:buClr>
              <a:buSzPct val="27777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Clr>
                <a:schemeClr val="dk1"/>
              </a:buClr>
              <a:buSzPct val="27777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Clr>
                <a:schemeClr val="dk1"/>
              </a:buClr>
              <a:buSzPct val="27777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94524" cy="4967574"/>
          </a:xfrm>
          <a:prstGeom prst="rect">
            <a:avLst/>
          </a:prstGeom>
          <a:noFill/>
          <a:ln>
            <a:noFill/>
          </a:ln>
        </p:spPr>
        <p:txBody>
          <a:bodyPr lIns="64275" tIns="64275" rIns="64275" bIns="64275" anchor="t" anchorCtr="0"/>
          <a:lstStyle>
            <a:lvl1pPr rtl="0">
              <a:buSzPct val="100000"/>
              <a:defRPr sz="1000"/>
            </a:lvl1pPr>
            <a:lvl2pPr rtl="0">
              <a:buSzPct val="100000"/>
              <a:defRPr sz="1000"/>
            </a:lvl2pPr>
            <a:lvl3pPr rtl="0">
              <a:buSzPct val="100000"/>
              <a:defRPr sz="1000"/>
            </a:lvl3pPr>
            <a:lvl4pPr rtl="0">
              <a:buSzPct val="100000"/>
              <a:defRPr sz="1000"/>
            </a:lvl4pPr>
            <a:lvl5pPr rtl="0">
              <a:buSzPct val="55555"/>
              <a:defRPr sz="1800"/>
            </a:lvl5pPr>
            <a:lvl6pPr rtl="0">
              <a:buSzPct val="55555"/>
              <a:defRPr sz="1800"/>
            </a:lvl6pPr>
            <a:lvl7pPr rtl="0">
              <a:buSzPct val="55555"/>
              <a:defRPr sz="1800"/>
            </a:lvl7pPr>
            <a:lvl8pPr rtl="0">
              <a:buSzPct val="55555"/>
              <a:defRPr sz="1800"/>
            </a:lvl8pPr>
            <a:lvl9pPr rtl="0">
              <a:buSzPct val="55555"/>
              <a:defRPr sz="1800"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2"/>
          </p:nvPr>
        </p:nvSpPr>
        <p:spPr>
          <a:xfrm>
            <a:off x="4692273" y="1600200"/>
            <a:ext cx="3994524" cy="4967574"/>
          </a:xfrm>
          <a:prstGeom prst="rect">
            <a:avLst/>
          </a:prstGeom>
          <a:noFill/>
          <a:ln>
            <a:noFill/>
          </a:ln>
        </p:spPr>
        <p:txBody>
          <a:bodyPr lIns="64275" tIns="64275" rIns="64275" bIns="64275" anchor="t" anchorCtr="0"/>
          <a:lstStyle>
            <a:lvl1pPr rtl="0">
              <a:buSzPct val="100000"/>
              <a:defRPr sz="1000"/>
            </a:lvl1pPr>
            <a:lvl2pPr rtl="0">
              <a:buSzPct val="100000"/>
              <a:defRPr sz="1000"/>
            </a:lvl2pPr>
            <a:lvl3pPr rtl="0">
              <a:buSzPct val="100000"/>
              <a:defRPr sz="1000"/>
            </a:lvl3pPr>
            <a:lvl4pPr rtl="0">
              <a:buSzPct val="100000"/>
              <a:defRPr sz="1000"/>
            </a:lvl4pPr>
            <a:lvl5pPr rtl="0">
              <a:buSzPct val="55555"/>
              <a:defRPr sz="1800"/>
            </a:lvl5pPr>
            <a:lvl6pPr rtl="0">
              <a:buSzPct val="55555"/>
              <a:defRPr sz="1800"/>
            </a:lvl6pPr>
            <a:lvl7pPr rtl="0">
              <a:buSzPct val="55555"/>
              <a:defRPr sz="1800"/>
            </a:lvl7pPr>
            <a:lvl8pPr rtl="0">
              <a:buSzPct val="55555"/>
              <a:defRPr sz="1800"/>
            </a:lvl8pPr>
            <a:lvl9pPr rtl="0">
              <a:buSzPct val="55555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x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599" cy="1142999"/>
          </a:xfrm>
          <a:prstGeom prst="rect">
            <a:avLst/>
          </a:prstGeom>
          <a:noFill/>
          <a:ln>
            <a:noFill/>
          </a:ln>
        </p:spPr>
        <p:txBody>
          <a:bodyPr lIns="64275" tIns="64275" rIns="64275" bIns="64275" anchor="b" anchorCtr="0"/>
          <a:lstStyle>
            <a:lvl1pPr algn="l" rtl="0">
              <a:spcBef>
                <a:spcPts val="0"/>
              </a:spcBef>
              <a:buClr>
                <a:schemeClr val="dk1"/>
              </a:buClr>
              <a:buSzPct val="27777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Clr>
                <a:schemeClr val="dk1"/>
              </a:buClr>
              <a:buSzPct val="27777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Clr>
                <a:schemeClr val="dk1"/>
              </a:buClr>
              <a:buSzPct val="27777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Clr>
                <a:schemeClr val="dk1"/>
              </a:buClr>
              <a:buSzPct val="27777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Clr>
                <a:schemeClr val="dk1"/>
              </a:buClr>
              <a:buSzPct val="27777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Clr>
                <a:schemeClr val="dk1"/>
              </a:buClr>
              <a:buSzPct val="27777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Clr>
                <a:schemeClr val="dk1"/>
              </a:buClr>
              <a:buSzPct val="27777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Clr>
                <a:schemeClr val="dk1"/>
              </a:buClr>
              <a:buSzPct val="27777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Clr>
                <a:schemeClr val="dk1"/>
              </a:buClr>
              <a:buSzPct val="27777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599" cy="4967574"/>
          </a:xfrm>
          <a:prstGeom prst="rect">
            <a:avLst/>
          </a:prstGeom>
          <a:noFill/>
          <a:ln>
            <a:noFill/>
          </a:ln>
        </p:spPr>
        <p:txBody>
          <a:bodyPr lIns="64275" tIns="64275" rIns="64275" bIns="64275" anchor="t" anchorCtr="0"/>
          <a:lstStyle>
            <a:lvl1pPr rtl="0">
              <a:buSzPct val="100000"/>
              <a:defRPr sz="1000"/>
            </a:lvl1pPr>
            <a:lvl2pPr marL="736600" indent="-279400" rtl="0">
              <a:buSzPct val="100000"/>
              <a:defRPr sz="1000"/>
            </a:lvl2pPr>
            <a:lvl3pPr marL="1143000" indent="-228600" rtl="0">
              <a:buSzPct val="100000"/>
              <a:defRPr sz="1000"/>
            </a:lvl3pPr>
            <a:lvl4pPr marL="1600200" indent="-228600" rtl="0">
              <a:buSzPct val="100000"/>
              <a:defRPr sz="1000"/>
            </a:lvl4pPr>
            <a:lvl5pPr rtl="0">
              <a:buSzPct val="55555"/>
              <a:defRPr sz="1800"/>
            </a:lvl5pPr>
            <a:lvl6pPr rtl="0">
              <a:buSzPct val="55555"/>
              <a:defRPr sz="1800"/>
            </a:lvl6pPr>
            <a:lvl7pPr rtl="0">
              <a:buSzPct val="55555"/>
              <a:defRPr sz="1800"/>
            </a:lvl7pPr>
            <a:lvl8pPr rtl="0">
              <a:buSzPct val="55555"/>
              <a:defRPr sz="1800"/>
            </a:lvl8pPr>
            <a:lvl9pPr rtl="0">
              <a:buSzPct val="55555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5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theme" Target="../theme/theme3.xml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theme" Target="../theme/theme4.xml"/><Relationship Id="rId3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theme" Target="../theme/theme5.xml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342900" algn="l" rtl="0">
              <a:spcBef>
                <a:spcPts val="600"/>
              </a:spcBef>
              <a:buClr>
                <a:schemeClr val="dk1"/>
              </a:buClr>
              <a:buSzPct val="166666"/>
              <a:buFont typeface="Arial"/>
              <a:buChar char="•"/>
              <a:defRPr sz="3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indent="-285750" algn="l" rtl="0">
              <a:spcBef>
                <a:spcPts val="480"/>
              </a:spcBef>
              <a:buClr>
                <a:schemeClr val="dk1"/>
              </a:buClr>
              <a:buSzPct val="100000"/>
              <a:buFont typeface="Courier New"/>
              <a:buChar char="o"/>
              <a:defRPr sz="2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indent="-228600" algn="l" rtl="0">
              <a:spcBef>
                <a:spcPts val="480"/>
              </a:spcBef>
              <a:buClr>
                <a:schemeClr val="dk1"/>
              </a:buClr>
              <a:buSzPct val="100000"/>
              <a:buFont typeface="Wingdings"/>
              <a:buChar char="§"/>
              <a:defRPr sz="2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indent="-228600" algn="l" rtl="0">
              <a:spcBef>
                <a:spcPts val="360"/>
              </a:spcBef>
              <a:buClr>
                <a:schemeClr val="dk1"/>
              </a:buClr>
              <a:buSzPct val="166666"/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indent="-228600" algn="l" rtl="0">
              <a:spcBef>
                <a:spcPts val="360"/>
              </a:spcBef>
              <a:buClr>
                <a:schemeClr val="dk1"/>
              </a:buClr>
              <a:buSzPct val="100000"/>
              <a:buFont typeface="Courier New"/>
              <a:buChar char="o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indent="-228600" algn="l" rtl="0">
              <a:spcBef>
                <a:spcPts val="360"/>
              </a:spcBef>
              <a:buClr>
                <a:schemeClr val="dk1"/>
              </a:buClr>
              <a:buSzPct val="100000"/>
              <a:buFont typeface="Wingdings"/>
              <a:buChar char="§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indent="-228600" algn="l" rtl="0">
              <a:spcBef>
                <a:spcPts val="360"/>
              </a:spcBef>
              <a:buClr>
                <a:schemeClr val="dk1"/>
              </a:buClr>
              <a:buSzPct val="166666"/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indent="-228600" algn="l" rtl="0">
              <a:spcBef>
                <a:spcPts val="360"/>
              </a:spcBef>
              <a:buClr>
                <a:schemeClr val="dk1"/>
              </a:buClr>
              <a:buSzPct val="100000"/>
              <a:buFont typeface="Courier New"/>
              <a:buChar char="o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indent="-228600" algn="l" rtl="0">
              <a:spcBef>
                <a:spcPts val="360"/>
              </a:spcBef>
              <a:buClr>
                <a:schemeClr val="dk1"/>
              </a:buClr>
              <a:buSzPct val="100000"/>
              <a:buFont typeface="Wingdings"/>
              <a:buChar char="§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/>
          <p:nvPr/>
        </p:nvSpPr>
        <p:spPr>
          <a:xfrm>
            <a:off x="457646" y="274587"/>
            <a:ext cx="8228706" cy="1142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endParaRPr/>
          </a:p>
        </p:txBody>
      </p:sp>
      <p:sp>
        <p:nvSpPr>
          <p:cNvPr id="24" name="Shape 24"/>
          <p:cNvSpPr txBox="1"/>
          <p:nvPr/>
        </p:nvSpPr>
        <p:spPr>
          <a:xfrm>
            <a:off x="457646" y="1600646"/>
            <a:ext cx="8228706" cy="49671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57" r:id="rId2"/>
    <p:sldLayoutId id="2147483658" r:id="rId3"/>
    <p:sldLayoutId id="2147483659" r:id="rId4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/>
          <p:nvPr/>
        </p:nvSpPr>
        <p:spPr>
          <a:xfrm>
            <a:off x="457646" y="274587"/>
            <a:ext cx="8228706" cy="1142999"/>
          </a:xfrm>
          <a:prstGeom prst="rect">
            <a:avLst/>
          </a:prstGeom>
          <a:noFill/>
          <a:ln>
            <a:noFill/>
          </a:ln>
        </p:spPr>
        <p:txBody>
          <a:bodyPr lIns="91400" tIns="91400" rIns="91400" bIns="91400" anchor="b" anchorCtr="0">
            <a:noAutofit/>
          </a:bodyPr>
          <a:lstStyle/>
          <a:p>
            <a:endParaRPr/>
          </a:p>
        </p:txBody>
      </p:sp>
      <p:sp>
        <p:nvSpPr>
          <p:cNvPr id="42" name="Shape 42"/>
          <p:cNvSpPr txBox="1"/>
          <p:nvPr/>
        </p:nvSpPr>
        <p:spPr>
          <a:xfrm>
            <a:off x="457646" y="1600646"/>
            <a:ext cx="8228706" cy="4967138"/>
          </a:xfrm>
          <a:prstGeom prst="rect">
            <a:avLst/>
          </a:prstGeom>
          <a:noFill/>
          <a:ln>
            <a:noFill/>
          </a:ln>
        </p:spPr>
        <p:txBody>
          <a:bodyPr lIns="91400" tIns="91400" rIns="91400" bIns="91400" anchor="t" anchorCtr="0">
            <a:noAutofit/>
          </a:bodyPr>
          <a:lstStyle/>
          <a:p>
            <a:endParaRPr/>
          </a:p>
        </p:txBody>
      </p:sp>
      <p:pic>
        <p:nvPicPr>
          <p:cNvPr id="43" name="Shape 4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0" y="6122416"/>
            <a:ext cx="9143999" cy="735582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ape 5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0" y="6122416"/>
            <a:ext cx="9143999" cy="735582"/>
          </a:xfrm>
          <a:prstGeom prst="rect">
            <a:avLst/>
          </a:prstGeom>
        </p:spPr>
      </p:pic>
      <p:sp>
        <p:nvSpPr>
          <p:cNvPr id="55" name="Shape 55"/>
          <p:cNvSpPr txBox="1"/>
          <p:nvPr/>
        </p:nvSpPr>
        <p:spPr>
          <a:xfrm>
            <a:off x="457646" y="274587"/>
            <a:ext cx="8228706" cy="1142999"/>
          </a:xfrm>
          <a:prstGeom prst="rect">
            <a:avLst/>
          </a:prstGeom>
          <a:noFill/>
          <a:ln>
            <a:noFill/>
          </a:ln>
        </p:spPr>
        <p:txBody>
          <a:bodyPr lIns="91400" tIns="91400" rIns="91400" bIns="91400" anchor="b" anchorCtr="0">
            <a:noAutofit/>
          </a:bodyPr>
          <a:lstStyle/>
          <a:p>
            <a:endParaRPr/>
          </a:p>
        </p:txBody>
      </p:sp>
      <p:sp>
        <p:nvSpPr>
          <p:cNvPr id="56" name="Shape 56"/>
          <p:cNvSpPr txBox="1"/>
          <p:nvPr/>
        </p:nvSpPr>
        <p:spPr>
          <a:xfrm>
            <a:off x="457646" y="1600646"/>
            <a:ext cx="8228706" cy="4967138"/>
          </a:xfrm>
          <a:prstGeom prst="rect">
            <a:avLst/>
          </a:prstGeom>
          <a:noFill/>
          <a:ln>
            <a:noFill/>
          </a:ln>
        </p:spPr>
        <p:txBody>
          <a:bodyPr lIns="91400" tIns="91400" rIns="91400" bIns="91400" anchor="t" anchorCtr="0">
            <a:noAutofit/>
          </a:bodyPr>
          <a:lstStyle/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dt" idx="10"/>
          </p:nvPr>
        </p:nvSpPr>
        <p:spPr>
          <a:xfrm>
            <a:off x="457646" y="6356820"/>
            <a:ext cx="2133078" cy="365000"/>
          </a:xfrm>
          <a:prstGeom prst="rect">
            <a:avLst/>
          </a:prstGeom>
          <a:noFill/>
          <a:ln>
            <a:noFill/>
          </a:ln>
        </p:spPr>
        <p:txBody>
          <a:bodyPr lIns="64275" tIns="64275" rIns="64275" bIns="64275" anchor="t" anchorCtr="0"/>
          <a:lstStyle>
            <a:lvl1pPr marL="0" marR="0" indent="0" algn="l" rtl="0">
              <a:buSzPct val="71428"/>
              <a:defRPr sz="1400" b="0" i="0" u="none" strike="noStrike" cap="none" baseline="0">
                <a:latin typeface="Arial"/>
                <a:ea typeface="Arial"/>
                <a:cs typeface="Arial"/>
                <a:sym typeface="Arial"/>
              </a:defRPr>
            </a:lvl1pPr>
            <a:lvl2pPr>
              <a:buSzPct val="100000"/>
              <a:defRPr sz="1000"/>
            </a:lvl2pPr>
            <a:lvl3pPr>
              <a:buSzPct val="100000"/>
              <a:defRPr sz="1000"/>
            </a:lvl3pPr>
            <a:lvl4pPr>
              <a:buSzPct val="100000"/>
              <a:defRPr sz="1000"/>
            </a:lvl4pPr>
            <a:lvl5pPr>
              <a:buSzPct val="100000"/>
              <a:defRPr sz="1000"/>
            </a:lvl5pPr>
            <a:lvl6pPr>
              <a:buSzPct val="100000"/>
              <a:defRPr sz="1000"/>
            </a:lvl6pPr>
            <a:lvl7pPr>
              <a:buSzPct val="100000"/>
              <a:defRPr sz="1000"/>
            </a:lvl7pPr>
            <a:lvl8pPr>
              <a:buSzPct val="100000"/>
              <a:defRPr sz="1000"/>
            </a:lvl8pPr>
            <a:lvl9pPr>
              <a:buSzPct val="100000"/>
              <a:defRPr sz="1000"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ftr" idx="11"/>
          </p:nvPr>
        </p:nvSpPr>
        <p:spPr>
          <a:xfrm>
            <a:off x="3124274" y="6356820"/>
            <a:ext cx="2895451" cy="365000"/>
          </a:xfrm>
          <a:prstGeom prst="rect">
            <a:avLst/>
          </a:prstGeom>
          <a:noFill/>
          <a:ln>
            <a:noFill/>
          </a:ln>
        </p:spPr>
        <p:txBody>
          <a:bodyPr lIns="64275" tIns="64275" rIns="64275" bIns="6427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1428"/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1428"/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1428"/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1428"/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1428"/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1428"/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1428"/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1428"/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1428"/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6553273" y="6356820"/>
            <a:ext cx="2133078" cy="365000"/>
          </a:xfrm>
          <a:prstGeom prst="rect">
            <a:avLst/>
          </a:prstGeom>
          <a:noFill/>
          <a:ln>
            <a:noFill/>
          </a:ln>
        </p:spPr>
        <p:txBody>
          <a:bodyPr lIns="64275" tIns="64275" rIns="64275" bIns="64275" anchor="t" anchorCtr="0"/>
          <a:lstStyle>
            <a:lvl1pPr marL="0" marR="0" indent="0" algn="l" rtl="0">
              <a:buSzPct val="71428"/>
              <a:defRPr sz="1400" b="0" i="0" u="none" strike="noStrike" cap="none" baseline="0">
                <a:latin typeface="Arial"/>
                <a:ea typeface="Arial"/>
                <a:cs typeface="Arial"/>
                <a:sym typeface="Arial"/>
              </a:defRPr>
            </a:lvl1pPr>
            <a:lvl2pPr>
              <a:buSzPct val="100000"/>
              <a:defRPr sz="1000"/>
            </a:lvl2pPr>
            <a:lvl3pPr>
              <a:buSzPct val="100000"/>
              <a:defRPr sz="1000"/>
            </a:lvl3pPr>
            <a:lvl4pPr>
              <a:buSzPct val="100000"/>
              <a:defRPr sz="1000"/>
            </a:lvl4pPr>
            <a:lvl5pPr>
              <a:buSzPct val="100000"/>
              <a:defRPr sz="1000"/>
            </a:lvl5pPr>
            <a:lvl6pPr>
              <a:buSzPct val="100000"/>
              <a:defRPr sz="1000"/>
            </a:lvl6pPr>
            <a:lvl7pPr>
              <a:buSzPct val="100000"/>
              <a:defRPr sz="1000"/>
            </a:lvl7pPr>
            <a:lvl8pPr>
              <a:buSzPct val="100000"/>
              <a:defRPr sz="1000"/>
            </a:lvl8pPr>
            <a:lvl9pPr>
              <a:buSzPct val="100000"/>
              <a:defRPr sz="10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342900" algn="l" rtl="0">
              <a:spcBef>
                <a:spcPts val="600"/>
              </a:spcBef>
              <a:buClr>
                <a:schemeClr val="dk1"/>
              </a:buClr>
              <a:buSzPct val="166666"/>
              <a:buFont typeface="Arial"/>
              <a:buChar char="•"/>
              <a:defRPr sz="3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indent="-285750" algn="l" rtl="0">
              <a:spcBef>
                <a:spcPts val="480"/>
              </a:spcBef>
              <a:buClr>
                <a:schemeClr val="dk1"/>
              </a:buClr>
              <a:buSzPct val="100000"/>
              <a:buFont typeface="Courier New"/>
              <a:buChar char="o"/>
              <a:defRPr sz="2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indent="-228600" algn="l" rtl="0">
              <a:spcBef>
                <a:spcPts val="480"/>
              </a:spcBef>
              <a:buClr>
                <a:schemeClr val="dk1"/>
              </a:buClr>
              <a:buSzPct val="100000"/>
              <a:buFont typeface="Wingdings"/>
              <a:buChar char="§"/>
              <a:defRPr sz="2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indent="-228600" algn="l" rtl="0">
              <a:spcBef>
                <a:spcPts val="360"/>
              </a:spcBef>
              <a:buClr>
                <a:schemeClr val="dk1"/>
              </a:buClr>
              <a:buSzPct val="166666"/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indent="-228600" algn="l" rtl="0">
              <a:spcBef>
                <a:spcPts val="360"/>
              </a:spcBef>
              <a:buClr>
                <a:schemeClr val="dk1"/>
              </a:buClr>
              <a:buSzPct val="100000"/>
              <a:buFont typeface="Courier New"/>
              <a:buChar char="o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indent="-228600" algn="l" rtl="0">
              <a:spcBef>
                <a:spcPts val="360"/>
              </a:spcBef>
              <a:buClr>
                <a:schemeClr val="dk1"/>
              </a:buClr>
              <a:buSzPct val="100000"/>
              <a:buFont typeface="Wingdings"/>
              <a:buChar char="§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indent="-228600" algn="l" rtl="0">
              <a:spcBef>
                <a:spcPts val="360"/>
              </a:spcBef>
              <a:buClr>
                <a:schemeClr val="dk1"/>
              </a:buClr>
              <a:buSzPct val="166666"/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indent="-228600" algn="l" rtl="0">
              <a:spcBef>
                <a:spcPts val="360"/>
              </a:spcBef>
              <a:buClr>
                <a:schemeClr val="dk1"/>
              </a:buClr>
              <a:buSzPct val="100000"/>
              <a:buFont typeface="Courier New"/>
              <a:buChar char="o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indent="-228600" algn="l" rtl="0">
              <a:spcBef>
                <a:spcPts val="360"/>
              </a:spcBef>
              <a:buClr>
                <a:schemeClr val="dk1"/>
              </a:buClr>
              <a:buSzPct val="100000"/>
              <a:buFont typeface="Wingdings"/>
              <a:buChar char="§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" name="Picture 2" descr="Screen Shot 2013-05-01 at 10.30.29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2422"/>
            <a:ext cx="9144000" cy="735578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4" Type="http://schemas.openxmlformats.org/officeDocument/2006/relationships/image" Target="../media/image40.png"/><Relationship Id="rId5" Type="http://schemas.openxmlformats.org/officeDocument/2006/relationships/image" Target="../media/image41.jp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hyperlink" Target="http://education.okfn.org/mailing-list/" TargetMode="External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ctrTitle"/>
          </p:nvPr>
        </p:nvSpPr>
        <p:spPr>
          <a:xfrm>
            <a:off x="452881" y="2599838"/>
            <a:ext cx="8036067" cy="13763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l">
              <a:buNone/>
            </a:pPr>
            <a:r>
              <a:rPr lang="en-GB" sz="440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Building a Global Open</a:t>
            </a:r>
            <a:br>
              <a:rPr lang="en-GB" sz="440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GB" sz="440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  Education Working Group </a:t>
            </a:r>
            <a:endParaRPr lang="en-GB" sz="4400" dirty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" name="Shape 69"/>
          <p:cNvSpPr txBox="1"/>
          <p:nvPr/>
        </p:nvSpPr>
        <p:spPr>
          <a:xfrm>
            <a:off x="787091" y="1786538"/>
            <a:ext cx="6794699" cy="813300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-GB" sz="3000" b="1" dirty="0" smtClean="0">
                <a:solidFill>
                  <a:srgbClr val="8C8C8C"/>
                </a:solidFill>
                <a:latin typeface="Open Sans"/>
                <a:ea typeface="Open Sans"/>
                <a:cs typeface="Open Sans"/>
                <a:sym typeface="Open Sans"/>
              </a:rPr>
              <a:t>OER14, Monday 28</a:t>
            </a:r>
            <a:r>
              <a:rPr lang="en-GB" sz="3000" b="1" baseline="30000" dirty="0" smtClean="0">
                <a:solidFill>
                  <a:srgbClr val="8C8C8C"/>
                </a:solidFill>
                <a:latin typeface="Open Sans"/>
                <a:ea typeface="Open Sans"/>
                <a:cs typeface="Open Sans"/>
                <a:sym typeface="Open Sans"/>
              </a:rPr>
              <a:t>th</a:t>
            </a:r>
            <a:r>
              <a:rPr lang="en-GB" sz="3000" b="1" dirty="0" smtClean="0">
                <a:solidFill>
                  <a:srgbClr val="8C8C8C"/>
                </a:solidFill>
                <a:latin typeface="Open Sans"/>
                <a:ea typeface="Open Sans"/>
                <a:cs typeface="Open Sans"/>
                <a:sym typeface="Open Sans"/>
              </a:rPr>
              <a:t> April 2014</a:t>
            </a:r>
            <a:endParaRPr lang="en-GB" sz="3000" b="1" dirty="0">
              <a:solidFill>
                <a:srgbClr val="8C8C8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70" name="Shape 70"/>
          <p:cNvCxnSpPr/>
          <p:nvPr/>
        </p:nvCxnSpPr>
        <p:spPr>
          <a:xfrm rot="10800000" flipH="1">
            <a:off x="880671" y="4476147"/>
            <a:ext cx="7127099" cy="9300"/>
          </a:xfrm>
          <a:prstGeom prst="straightConnector1">
            <a:avLst/>
          </a:prstGeom>
          <a:noFill/>
          <a:ln w="19050" cap="flat">
            <a:solidFill>
              <a:srgbClr val="8C8C8C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71" name="Shape 71"/>
          <p:cNvSpPr txBox="1"/>
          <p:nvPr/>
        </p:nvSpPr>
        <p:spPr>
          <a:xfrm>
            <a:off x="787091" y="5063546"/>
            <a:ext cx="6199800" cy="820200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Clr>
                <a:srgbClr val="000000"/>
              </a:buClr>
              <a:buSzPct val="36666"/>
              <a:buFont typeface="Arial"/>
              <a:buNone/>
            </a:pPr>
            <a:r>
              <a:rPr lang="en-GB" sz="3000" b="1" dirty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Marieke </a:t>
            </a:r>
            <a:r>
              <a:rPr lang="en-GB" sz="3000" b="1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Guy </a:t>
            </a:r>
            <a:endParaRPr lang="en-GB" sz="3000" b="1" dirty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2" name="Shape 72"/>
          <p:cNvSpPr txBox="1"/>
          <p:nvPr/>
        </p:nvSpPr>
        <p:spPr>
          <a:xfrm>
            <a:off x="787091" y="4592394"/>
            <a:ext cx="6107399" cy="578099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GB" sz="1800" dirty="0">
                <a:solidFill>
                  <a:srgbClr val="8C8C8C"/>
                </a:solidFill>
                <a:latin typeface="Open Sans"/>
                <a:ea typeface="Open Sans"/>
                <a:cs typeface="Open Sans"/>
                <a:sym typeface="Open Sans"/>
              </a:rPr>
              <a:t>PRESENTED BY</a:t>
            </a:r>
          </a:p>
        </p:txBody>
      </p:sp>
      <p:pic>
        <p:nvPicPr>
          <p:cNvPr id="7" name="Shape 81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6152178" y="4592394"/>
            <a:ext cx="1669425" cy="166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Screen Shot 2014-04-17 at 09.50.5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66" y="5734769"/>
            <a:ext cx="3644900" cy="10541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orkinggroup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42789" cy="61427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56421" y="93579"/>
            <a:ext cx="2887579" cy="6186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Open Sans"/>
                <a:cs typeface="Open Sans"/>
              </a:rPr>
              <a:t>Lobbying Transparency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Open Sans"/>
                <a:cs typeface="Open Sans"/>
              </a:rPr>
              <a:t>Open Transport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Open Sans"/>
                <a:cs typeface="Open Sans"/>
              </a:rPr>
              <a:t>Open Sustainability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Open Sans"/>
                <a:cs typeface="Open Sans"/>
              </a:rPr>
              <a:t>Open Spending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Open Sans"/>
                <a:cs typeface="Open Sans"/>
              </a:rPr>
              <a:t>Open Science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Open Sans"/>
                <a:cs typeface="Open Sans"/>
              </a:rPr>
              <a:t>Personal Data and Privacy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Open Sans"/>
                <a:cs typeface="Open Sans"/>
              </a:rPr>
              <a:t>Public Domain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Open Sans"/>
                <a:cs typeface="Open Sans"/>
              </a:rPr>
              <a:t>Open Bibliography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Open Sans"/>
                <a:cs typeface="Open Sans"/>
              </a:rPr>
              <a:t>Open Humanities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Open Sans"/>
                <a:cs typeface="Open Sans"/>
              </a:rPr>
              <a:t>Open Access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Open Sans"/>
                <a:cs typeface="Open Sans"/>
              </a:rPr>
              <a:t>Open </a:t>
            </a:r>
            <a:r>
              <a:rPr lang="en-US" sz="1600" dirty="0" smtClean="0">
                <a:latin typeface="Open Sans"/>
                <a:cs typeface="Open Sans"/>
              </a:rPr>
              <a:t>GLAM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Open Sans"/>
                <a:cs typeface="Open Sans"/>
              </a:rPr>
              <a:t>Open Design and Hardware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Open Sans"/>
                <a:cs typeface="Open Sans"/>
              </a:rPr>
              <a:t>Open Linguistics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Open Sans"/>
                <a:cs typeface="Open Sans"/>
              </a:rPr>
              <a:t>Open Government Data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Open Sans"/>
                <a:cs typeface="Open Sans"/>
              </a:rPr>
              <a:t>Open Definition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Open Sans"/>
                <a:cs typeface="Open Sans"/>
              </a:rPr>
              <a:t>Open Archaeology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Open Sans"/>
                <a:cs typeface="Open Sans"/>
              </a:rPr>
              <a:t>Open Economics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Open Sans"/>
                <a:cs typeface="Open Sans"/>
              </a:rPr>
              <a:t>Open Development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Open Sans"/>
                <a:cs typeface="Open Sans"/>
              </a:rPr>
              <a:t>Open Product Data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latin typeface="Open Sans"/>
              <a:cs typeface="Open Sans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Open Sans"/>
                <a:cs typeface="Open Sans"/>
              </a:rPr>
              <a:t>Open Education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9" name="Shape 95"/>
          <p:cNvSpPr txBox="1"/>
          <p:nvPr/>
        </p:nvSpPr>
        <p:spPr>
          <a:xfrm>
            <a:off x="2923117" y="6015789"/>
            <a:ext cx="6439343" cy="1043928"/>
          </a:xfrm>
          <a:prstGeom prst="rect">
            <a:avLst/>
          </a:prstGeom>
          <a:noFill/>
          <a:ln>
            <a:noFill/>
          </a:ln>
        </p:spPr>
        <p:txBody>
          <a:bodyPr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25000"/>
              <a:buFont typeface="Open Sans"/>
              <a:buNone/>
            </a:pPr>
            <a:r>
              <a:rPr lang="en-GB" sz="4400" b="1" i="0" u="none" strike="noStrike" cap="none" baseline="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  <a:rtl val="0"/>
              </a:rPr>
              <a:t>Working Groups</a:t>
            </a:r>
            <a:endParaRPr lang="en-GB" sz="4400" b="1" i="0" u="none" strike="noStrike" cap="none" baseline="0" dirty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  <a:rtl val="0"/>
            </a:endParaRPr>
          </a:p>
          <a:p>
            <a:endParaRPr lang="en-GB" sz="4800" b="1" i="0" u="none" strike="noStrike" cap="none" baseline="0" dirty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  <a:rtl val="0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-5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21400" cy="6121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638801" y="0"/>
            <a:ext cx="3505200" cy="6121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04266" y="1862666"/>
            <a:ext cx="4876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FFFF"/>
                </a:solidFill>
                <a:latin typeface="Courier New"/>
                <a:cs typeface="Courier New"/>
              </a:rPr>
              <a:t>Open Education Working Group</a:t>
            </a:r>
            <a:endParaRPr lang="en-US" sz="6000" dirty="0">
              <a:solidFill>
                <a:srgbClr val="FFFFFF"/>
              </a:solidFill>
              <a:latin typeface="Courier New"/>
              <a:cs typeface="Courier New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17250" y="123100"/>
            <a:ext cx="381980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  <a:latin typeface="Open Sans"/>
                <a:cs typeface="Open Sans"/>
              </a:rPr>
              <a:t>…established </a:t>
            </a:r>
            <a:r>
              <a:rPr lang="en-US" sz="1800" dirty="0">
                <a:solidFill>
                  <a:srgbClr val="FFFFFF"/>
                </a:solidFill>
                <a:latin typeface="Open Sans"/>
                <a:cs typeface="Open Sans"/>
              </a:rPr>
              <a:t>to bring together people and groups interested in open education. Its goal is to initiate global cross-sector and cross-domain activity that encompasses the various facets of open education. </a:t>
            </a:r>
          </a:p>
        </p:txBody>
      </p:sp>
    </p:spTree>
    <p:extLst>
      <p:ext uri="{BB962C8B-B14F-4D97-AF65-F5344CB8AC3E}">
        <p14:creationId xmlns:p14="http://schemas.microsoft.com/office/powerpoint/2010/main" val="2227725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2-10 at 20.42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395"/>
            <a:ext cx="9144000" cy="54468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9742" y="5627166"/>
            <a:ext cx="3199732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chemeClr val="bg2">
                <a:alpha val="43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Open Sans"/>
                <a:cs typeface="Open Sans"/>
              </a:rPr>
              <a:t>http://</a:t>
            </a:r>
            <a:r>
              <a:rPr lang="en-US" sz="2000" dirty="0" err="1">
                <a:latin typeface="Open Sans"/>
                <a:cs typeface="Open Sans"/>
              </a:rPr>
              <a:t>education.okfn.org</a:t>
            </a:r>
            <a:endParaRPr lang="en-US" sz="2000" dirty="0"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783656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25"/>
          <p:cNvSpPr txBox="1"/>
          <p:nvPr/>
        </p:nvSpPr>
        <p:spPr>
          <a:xfrm>
            <a:off x="458743" y="823775"/>
            <a:ext cx="8379600" cy="1165199"/>
          </a:xfrm>
          <a:prstGeom prst="rect">
            <a:avLst/>
          </a:prstGeom>
          <a:noFill/>
          <a:ln>
            <a:noFill/>
          </a:ln>
        </p:spPr>
        <p:txBody>
          <a:bodyPr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25000"/>
              <a:buFont typeface="Open Sans"/>
              <a:buNone/>
            </a:pPr>
            <a:r>
              <a:rPr lang="en-GB" sz="4800" b="1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The Group Launch</a:t>
            </a:r>
            <a:endParaRPr lang="en-GB" sz="4800" b="1" dirty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endParaRPr lang="en-GB" sz="4800" b="1" dirty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" name="Shape 126"/>
          <p:cNvSpPr txBox="1"/>
          <p:nvPr/>
        </p:nvSpPr>
        <p:spPr>
          <a:xfrm>
            <a:off x="447600" y="1706686"/>
            <a:ext cx="7979699" cy="847200"/>
          </a:xfrm>
          <a:prstGeom prst="rect">
            <a:avLst/>
          </a:prstGeom>
          <a:noFill/>
          <a:ln>
            <a:noFill/>
          </a:ln>
        </p:spPr>
        <p:txBody>
          <a:bodyPr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ct val="25000"/>
              <a:buFont typeface="Open Sans"/>
              <a:buNone/>
            </a:pPr>
            <a:r>
              <a:rPr lang="en-GB" sz="2800" dirty="0" smtClean="0">
                <a:solidFill>
                  <a:srgbClr val="8C8C8C"/>
                </a:solidFill>
                <a:latin typeface="Open Sans"/>
                <a:ea typeface="Open Sans"/>
                <a:cs typeface="Open Sans"/>
                <a:sym typeface="Open Sans"/>
              </a:rPr>
              <a:t>At </a:t>
            </a:r>
            <a:r>
              <a:rPr lang="en-GB" sz="2800" dirty="0" err="1" smtClean="0">
                <a:solidFill>
                  <a:srgbClr val="8C8C8C"/>
                </a:solidFill>
                <a:latin typeface="Open Sans"/>
                <a:ea typeface="Open Sans"/>
                <a:cs typeface="Open Sans"/>
                <a:sym typeface="Open Sans"/>
              </a:rPr>
              <a:t>OKCon</a:t>
            </a:r>
            <a:r>
              <a:rPr lang="en-GB" sz="2800" dirty="0" smtClean="0">
                <a:solidFill>
                  <a:srgbClr val="8C8C8C"/>
                </a:solidFill>
                <a:latin typeface="Open Sans"/>
                <a:ea typeface="Open Sans"/>
                <a:cs typeface="Open Sans"/>
                <a:sym typeface="Open Sans"/>
              </a:rPr>
              <a:t>, Geneva, September 2013</a:t>
            </a:r>
            <a:endParaRPr lang="en-GB" sz="2800" dirty="0">
              <a:solidFill>
                <a:srgbClr val="8C8C8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Shape 127"/>
          <p:cNvSpPr txBox="1"/>
          <p:nvPr/>
        </p:nvSpPr>
        <p:spPr>
          <a:xfrm>
            <a:off x="0" y="2567772"/>
            <a:ext cx="7967400" cy="638403"/>
          </a:xfrm>
          <a:prstGeom prst="rect">
            <a:avLst/>
          </a:prstGeom>
          <a:noFill/>
          <a:ln>
            <a:noFill/>
          </a:ln>
        </p:spPr>
        <p:txBody>
          <a:bodyPr lIns="91400" tIns="91400" rIns="91400" bIns="91400" anchor="t" anchorCtr="0">
            <a:noAutofit/>
          </a:bodyPr>
          <a:lstStyle/>
          <a:p>
            <a:pPr marL="457200" lvl="0" indent="-374650" rtl="0">
              <a:lnSpc>
                <a:spcPct val="115000"/>
              </a:lnSpc>
              <a:buClr>
                <a:srgbClr val="000000"/>
              </a:buClr>
              <a:buSzPct val="100000"/>
              <a:buFont typeface="Open Sans"/>
              <a:buChar char="●"/>
            </a:pPr>
            <a:r>
              <a:rPr lang="en-GB" sz="200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Largest global open knowledge conference </a:t>
            </a:r>
          </a:p>
          <a:p>
            <a:pPr marL="457200" lvl="0" indent="-374650" rtl="0">
              <a:lnSpc>
                <a:spcPct val="115000"/>
              </a:lnSpc>
              <a:buClr>
                <a:srgbClr val="000000"/>
              </a:buClr>
              <a:buSzPct val="100000"/>
              <a:buFont typeface="Open Sans"/>
              <a:buChar char="●"/>
            </a:pPr>
            <a:r>
              <a:rPr lang="en-GB" sz="200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Ran </a:t>
            </a:r>
            <a:r>
              <a:rPr lang="en-GB" sz="2000" dirty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an open education panel session with </a:t>
            </a:r>
            <a:r>
              <a:rPr lang="en-GB" sz="200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/>
            </a:r>
            <a:br>
              <a:rPr lang="en-GB" sz="200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GB" sz="200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over </a:t>
            </a:r>
            <a:r>
              <a:rPr lang="en-GB" sz="2000" dirty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100 </a:t>
            </a:r>
            <a:r>
              <a:rPr lang="en-GB" sz="200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attendees</a:t>
            </a:r>
          </a:p>
          <a:p>
            <a:pPr marL="457200" lvl="0" indent="-374650" rtl="0">
              <a:lnSpc>
                <a:spcPct val="115000"/>
              </a:lnSpc>
              <a:buClr>
                <a:srgbClr val="000000"/>
              </a:buClr>
              <a:buSzPct val="100000"/>
              <a:buFont typeface="Open Sans"/>
              <a:buChar char="●"/>
            </a:pPr>
            <a:r>
              <a:rPr lang="en-GB" sz="200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Group officially launched</a:t>
            </a:r>
            <a:endParaRPr lang="en-GB" sz="2000" dirty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74650" rtl="0">
              <a:lnSpc>
                <a:spcPct val="115000"/>
              </a:lnSpc>
              <a:buClr>
                <a:srgbClr val="000000"/>
              </a:buClr>
              <a:buSzPct val="100000"/>
              <a:buFont typeface="Open Sans"/>
              <a:buChar char="●"/>
            </a:pPr>
            <a:endParaRPr lang="en-GB" sz="2300" dirty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endParaRPr lang="en-GB" sz="2300" dirty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endParaRPr lang="en-GB" sz="2300" dirty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endParaRPr lang="en-GB" sz="2300" dirty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endParaRPr lang="en-GB" sz="2300" dirty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" name="Picture 1" descr="Screen Shot 2013-11-07 at 10.43.5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3702"/>
            <a:ext cx="5892753" cy="1737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92753" y="2465835"/>
            <a:ext cx="3251247" cy="3559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8300" lvl="0" indent="-285750">
              <a:lnSpc>
                <a:spcPct val="115000"/>
              </a:lnSpc>
              <a:buClr>
                <a:srgbClr val="000000"/>
              </a:buClr>
              <a:buSzPct val="100000"/>
              <a:buFont typeface="Arial"/>
              <a:buChar char="•"/>
            </a:pPr>
            <a:r>
              <a:rPr lang="de-DE" dirty="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Facilitated</a:t>
            </a:r>
            <a:r>
              <a:rPr lang="de-DE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de-DE" dirty="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by</a:t>
            </a:r>
            <a:r>
              <a:rPr lang="de-DE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Doug </a:t>
            </a:r>
            <a:r>
              <a:rPr lang="en-US" dirty="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Belshaw</a:t>
            </a:r>
            <a:r>
              <a:rPr lang="en-US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, Badges &amp; Skills Lead, Mozilla Foundation</a:t>
            </a:r>
            <a:endParaRPr lang="de-DE" dirty="0">
              <a:solidFill>
                <a:srgbClr val="333333"/>
              </a:solidFill>
              <a:latin typeface="Open Sans"/>
              <a:ea typeface="Open Sans"/>
              <a:cs typeface="Open Sans"/>
            </a:endParaRPr>
          </a:p>
          <a:p>
            <a:pPr marL="82550" lvl="0">
              <a:lnSpc>
                <a:spcPct val="115000"/>
              </a:lnSpc>
              <a:buClr>
                <a:srgbClr val="000000"/>
              </a:buClr>
              <a:buSzPct val="100000"/>
            </a:pPr>
            <a:r>
              <a:rPr lang="de-DE" dirty="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Panelists</a:t>
            </a:r>
            <a:r>
              <a:rPr lang="de-DE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: </a:t>
            </a:r>
          </a:p>
          <a:p>
            <a:pPr marL="368300" lvl="4" indent="-285750">
              <a:lnSpc>
                <a:spcPct val="115000"/>
              </a:lnSpc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OER perspective: Jackie Carter, MIMAS, University of Manchester</a:t>
            </a:r>
          </a:p>
          <a:p>
            <a:pPr marL="368300" lvl="4" indent="-285750">
              <a:lnSpc>
                <a:spcPct val="115000"/>
              </a:lnSpc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Open practitioner perspective: </a:t>
            </a:r>
            <a:r>
              <a:rPr lang="en-US" dirty="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Davide</a:t>
            </a:r>
            <a:r>
              <a:rPr lang="en-US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Storti</a:t>
            </a:r>
            <a:r>
              <a:rPr lang="en-US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, United Nations Educational, Scientific and Cultural Organization (UNESCO)</a:t>
            </a:r>
          </a:p>
          <a:p>
            <a:pPr marL="368300" lvl="4" indent="-285750">
              <a:lnSpc>
                <a:spcPct val="115000"/>
              </a:lnSpc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Open data perspective: Mathieu </a:t>
            </a:r>
            <a:r>
              <a:rPr lang="en-US" dirty="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d’Aquin</a:t>
            </a:r>
            <a:r>
              <a:rPr lang="en-US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, </a:t>
            </a:r>
            <a:r>
              <a:rPr lang="en-GB" dirty="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LinkedUp</a:t>
            </a:r>
            <a:endParaRPr lang="en-GB" b="1" dirty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85750" indent="-285750">
              <a:buFont typeface="Arial"/>
              <a:buChar char="•"/>
            </a:pPr>
            <a:endParaRPr lang="en-US" sz="1600" dirty="0"/>
          </a:p>
        </p:txBody>
      </p:sp>
      <p:pic>
        <p:nvPicPr>
          <p:cNvPr id="3" name="Picture 2" descr="Screen Shot 2014-02-05 at 12.36.5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474" y="823775"/>
            <a:ext cx="2994526" cy="109000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/>
          <p:nvPr/>
        </p:nvSpPr>
        <p:spPr>
          <a:xfrm>
            <a:off x="458743" y="823775"/>
            <a:ext cx="8428800" cy="1165199"/>
          </a:xfrm>
          <a:prstGeom prst="rect">
            <a:avLst/>
          </a:prstGeom>
          <a:noFill/>
          <a:ln>
            <a:noFill/>
          </a:ln>
        </p:spPr>
        <p:txBody>
          <a:bodyPr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25000"/>
              <a:buFont typeface="Open Sans"/>
              <a:buNone/>
            </a:pPr>
            <a:r>
              <a:rPr lang="en-GB" sz="4800" b="1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Transparent Working </a:t>
            </a:r>
            <a:endParaRPr lang="en-GB" sz="4800" b="1" dirty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endParaRPr lang="en-GB" sz="4800" b="1" dirty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3" name="Shape 133"/>
          <p:cNvSpPr txBox="1"/>
          <p:nvPr/>
        </p:nvSpPr>
        <p:spPr>
          <a:xfrm>
            <a:off x="447600" y="1706686"/>
            <a:ext cx="7979699" cy="847200"/>
          </a:xfrm>
          <a:prstGeom prst="rect">
            <a:avLst/>
          </a:prstGeom>
          <a:noFill/>
          <a:ln>
            <a:noFill/>
          </a:ln>
        </p:spPr>
        <p:txBody>
          <a:bodyPr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ct val="25000"/>
              <a:buFont typeface="Open Sans"/>
              <a:buNone/>
            </a:pPr>
            <a:r>
              <a:rPr lang="en-GB" sz="2800" dirty="0" smtClean="0">
                <a:solidFill>
                  <a:srgbClr val="8C8C8C"/>
                </a:solidFill>
                <a:latin typeface="Open Sans"/>
                <a:ea typeface="Open Sans"/>
                <a:cs typeface="Open Sans"/>
                <a:sym typeface="Open Sans"/>
              </a:rPr>
              <a:t>“Eat your own dog food”</a:t>
            </a:r>
            <a:endParaRPr lang="en-GB" sz="2800" dirty="0">
              <a:solidFill>
                <a:srgbClr val="8C8C8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4" name="Shape 134"/>
          <p:cNvSpPr txBox="1"/>
          <p:nvPr/>
        </p:nvSpPr>
        <p:spPr>
          <a:xfrm>
            <a:off x="453757" y="2316017"/>
            <a:ext cx="4286903" cy="3531599"/>
          </a:xfrm>
          <a:prstGeom prst="rect">
            <a:avLst/>
          </a:prstGeom>
          <a:noFill/>
          <a:ln>
            <a:noFill/>
          </a:ln>
        </p:spPr>
        <p:txBody>
          <a:bodyPr lIns="91400" tIns="91400" rIns="91400" bIns="91400" anchor="t" anchorCtr="0">
            <a:noAutofit/>
          </a:bodyPr>
          <a:lstStyle/>
          <a:p>
            <a:pPr marL="457200" indent="-374650">
              <a:lnSpc>
                <a:spcPct val="115000"/>
              </a:lnSpc>
              <a:buClr>
                <a:srgbClr val="000000"/>
              </a:buClr>
              <a:buSzPct val="100000"/>
              <a:buFont typeface="Open Sans"/>
              <a:buChar char="●"/>
            </a:pPr>
            <a:r>
              <a:rPr lang="en-GB" sz="230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Website</a:t>
            </a:r>
            <a:r>
              <a:rPr lang="en-GB" sz="2300" dirty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/</a:t>
            </a:r>
            <a:r>
              <a:rPr lang="en-GB" sz="230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blog, open education around the world posts</a:t>
            </a:r>
          </a:p>
          <a:p>
            <a:pPr marL="457200" lvl="0" indent="-374650">
              <a:lnSpc>
                <a:spcPct val="115000"/>
              </a:lnSpc>
              <a:buClr>
                <a:srgbClr val="000000"/>
              </a:buClr>
              <a:buSzPct val="100000"/>
              <a:buFont typeface="Open Sans"/>
              <a:buChar char="●"/>
            </a:pPr>
            <a:r>
              <a:rPr lang="en-GB" sz="2300" dirty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Working Group </a:t>
            </a:r>
            <a:r>
              <a:rPr lang="en-GB" sz="230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calls</a:t>
            </a:r>
          </a:p>
          <a:p>
            <a:pPr marL="457200" lvl="0" indent="-374650">
              <a:lnSpc>
                <a:spcPct val="115000"/>
              </a:lnSpc>
              <a:buClr>
                <a:srgbClr val="000000"/>
              </a:buClr>
              <a:buSzPct val="100000"/>
              <a:buFont typeface="Open Sans"/>
              <a:buChar char="●"/>
            </a:pPr>
            <a:r>
              <a:rPr lang="en-GB" sz="230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Membership charter</a:t>
            </a:r>
          </a:p>
          <a:p>
            <a:pPr marL="457200" lvl="0" indent="-374650">
              <a:lnSpc>
                <a:spcPct val="115000"/>
              </a:lnSpc>
              <a:buClr>
                <a:srgbClr val="000000"/>
              </a:buClr>
              <a:buSzPct val="100000"/>
              <a:buFont typeface="Open Sans"/>
              <a:buChar char="●"/>
            </a:pPr>
            <a:r>
              <a:rPr lang="en-GB" sz="230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Discussions on group mission</a:t>
            </a:r>
            <a:endParaRPr lang="en-GB" sz="2300" dirty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74650" rtl="0">
              <a:lnSpc>
                <a:spcPct val="115000"/>
              </a:lnSpc>
              <a:buClr>
                <a:srgbClr val="000000"/>
              </a:buClr>
              <a:buSzPct val="100000"/>
              <a:buFont typeface="Open Sans"/>
              <a:buChar char="●"/>
            </a:pPr>
            <a:r>
              <a:rPr lang="en-GB" sz="230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Call for advisory board members</a:t>
            </a:r>
          </a:p>
          <a:p>
            <a:endParaRPr lang="en-GB" sz="2300" dirty="0">
              <a:solidFill>
                <a:srgbClr val="333333"/>
              </a:solidFill>
            </a:endParaRPr>
          </a:p>
          <a:p>
            <a:endParaRPr lang="en-GB" sz="2300" dirty="0">
              <a:solidFill>
                <a:srgbClr val="333333"/>
              </a:solidFill>
            </a:endParaRPr>
          </a:p>
          <a:p>
            <a:endParaRPr lang="en-GB" sz="2300" dirty="0">
              <a:solidFill>
                <a:srgbClr val="333333"/>
              </a:solidFill>
            </a:endParaRPr>
          </a:p>
        </p:txBody>
      </p:sp>
      <p:pic>
        <p:nvPicPr>
          <p:cNvPr id="2" name="Picture 1" descr="wgca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204" y="2754412"/>
            <a:ext cx="4403339" cy="27360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767262" y="6190050"/>
            <a:ext cx="4959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Open Sans"/>
                <a:cs typeface="Open Sans"/>
              </a:rPr>
              <a:t>http</a:t>
            </a:r>
            <a:r>
              <a:rPr lang="en-US" sz="2400" b="1" dirty="0">
                <a:latin typeface="Open Sans"/>
                <a:cs typeface="Open Sans"/>
              </a:rPr>
              <a:t>://</a:t>
            </a:r>
            <a:r>
              <a:rPr lang="en-US" sz="2400" b="1" dirty="0" err="1">
                <a:latin typeface="Open Sans"/>
                <a:cs typeface="Open Sans"/>
              </a:rPr>
              <a:t>education.okfn.org</a:t>
            </a:r>
            <a:r>
              <a:rPr lang="en-US" sz="2400" b="1" dirty="0">
                <a:latin typeface="Open Sans"/>
                <a:cs typeface="Open Sans"/>
              </a:rPr>
              <a:t>/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/>
          <p:nvPr/>
        </p:nvSpPr>
        <p:spPr>
          <a:xfrm>
            <a:off x="458743" y="48407"/>
            <a:ext cx="8428800" cy="1165199"/>
          </a:xfrm>
          <a:prstGeom prst="rect">
            <a:avLst/>
          </a:prstGeom>
          <a:noFill/>
          <a:ln>
            <a:noFill/>
          </a:ln>
        </p:spPr>
        <p:txBody>
          <a:bodyPr lIns="91400" tIns="91400" rIns="91400" bIns="91400" anchor="t" anchorCtr="0">
            <a:noAutofit/>
          </a:bodyPr>
          <a:lstStyle/>
          <a:p>
            <a:pPr>
              <a:buClr>
                <a:srgbClr val="333333"/>
              </a:buClr>
              <a:buSzPct val="25000"/>
              <a:buFont typeface="Open Sans"/>
              <a:buNone/>
            </a:pPr>
            <a:r>
              <a:rPr lang="en-GB" sz="4800" b="1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Advisory Board</a:t>
            </a:r>
            <a:endParaRPr lang="en-GB" sz="4800" b="1" dirty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endParaRPr lang="en-GB" sz="4800" b="1" dirty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" name="Picture 1" descr="advisory-1024x59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4452"/>
            <a:ext cx="9144000" cy="527744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4-02-10 at 20.38.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20292" cy="6858000"/>
          </a:xfrm>
          <a:prstGeom prst="rect">
            <a:avLst/>
          </a:prstGeom>
        </p:spPr>
      </p:pic>
      <p:pic>
        <p:nvPicPr>
          <p:cNvPr id="5" name="Picture 4" descr="Screen Shot 2014-02-10 at 20.41.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22" y="0"/>
            <a:ext cx="4788628" cy="6858000"/>
          </a:xfrm>
          <a:prstGeom prst="rect">
            <a:avLst/>
          </a:prstGeom>
        </p:spPr>
      </p:pic>
      <p:pic>
        <p:nvPicPr>
          <p:cNvPr id="6" name="Picture 5" descr="Screen Shot 2014-02-10 at 20.40.3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805" y="0"/>
            <a:ext cx="4789442" cy="6858000"/>
          </a:xfrm>
          <a:prstGeom prst="rect">
            <a:avLst/>
          </a:prstGeom>
        </p:spPr>
      </p:pic>
      <p:pic>
        <p:nvPicPr>
          <p:cNvPr id="7" name="Picture 6" descr="Screen Shot 2014-02-10 at 20.39.2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953" y="0"/>
            <a:ext cx="4896113" cy="6858000"/>
          </a:xfrm>
          <a:prstGeom prst="rect">
            <a:avLst/>
          </a:prstGeom>
        </p:spPr>
      </p:pic>
      <p:pic>
        <p:nvPicPr>
          <p:cNvPr id="8" name="Picture 7" descr="Screen Shot 2014-02-10 at 20.39.0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616" y="0"/>
            <a:ext cx="4826318" cy="6858000"/>
          </a:xfrm>
          <a:prstGeom prst="rect">
            <a:avLst/>
          </a:prstGeom>
        </p:spPr>
      </p:pic>
      <p:pic>
        <p:nvPicPr>
          <p:cNvPr id="9" name="Picture 8" descr="Screen Shot 2014-02-10 at 20.47.0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754" y="0"/>
            <a:ext cx="4785246" cy="6858000"/>
          </a:xfrm>
          <a:prstGeom prst="rect">
            <a:avLst/>
          </a:prstGeom>
        </p:spPr>
      </p:pic>
      <p:pic>
        <p:nvPicPr>
          <p:cNvPr id="10" name="Picture 9" descr="Screen Shot 2014-02-10 at 20.46.0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679" y="0"/>
            <a:ext cx="4743236" cy="6858000"/>
          </a:xfrm>
          <a:prstGeom prst="rect">
            <a:avLst/>
          </a:prstGeom>
        </p:spPr>
      </p:pic>
      <p:pic>
        <p:nvPicPr>
          <p:cNvPr id="11" name="Picture 10" descr="Screen Shot 2014-02-10 at 20.46.31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979" y="0"/>
            <a:ext cx="4767041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6384" y="3368842"/>
            <a:ext cx="5018505" cy="34778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Open Sans"/>
                <a:cs typeface="Open Sans"/>
              </a:rPr>
              <a:t>Open Education Around the World</a:t>
            </a:r>
          </a:p>
          <a:p>
            <a:r>
              <a:rPr lang="en-US" sz="2000" dirty="0" smtClean="0">
                <a:latin typeface="Open Sans"/>
                <a:cs typeface="Open Sans"/>
              </a:rPr>
              <a:t>Series of posts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Open Sans"/>
                <a:cs typeface="Open Sans"/>
              </a:rPr>
              <a:t>Greenland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Open Sans"/>
                <a:cs typeface="Open Sans"/>
              </a:rPr>
              <a:t>Iceland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Open Sans"/>
                <a:cs typeface="Open Sans"/>
              </a:rPr>
              <a:t>United Kingdom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Open Sans"/>
                <a:cs typeface="Open Sans"/>
              </a:rPr>
              <a:t>Scotland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Open Sans"/>
                <a:cs typeface="Open Sans"/>
              </a:rPr>
              <a:t>Tanzania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Open Sans"/>
                <a:cs typeface="Open Sans"/>
              </a:rPr>
              <a:t>India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Open Sans"/>
                <a:cs typeface="Open Sans"/>
              </a:rPr>
              <a:t>South Africa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Open Sans"/>
                <a:cs typeface="Open Sans"/>
              </a:rPr>
              <a:t>Rwanda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Open Sans"/>
                <a:cs typeface="Open Sans"/>
              </a:rPr>
              <a:t>Holland …</a:t>
            </a:r>
          </a:p>
        </p:txBody>
      </p:sp>
    </p:spTree>
    <p:extLst>
      <p:ext uri="{BB962C8B-B14F-4D97-AF65-F5344CB8AC3E}">
        <p14:creationId xmlns:p14="http://schemas.microsoft.com/office/powerpoint/2010/main" val="34426701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23000"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/>
          <p:nvPr/>
        </p:nvSpPr>
        <p:spPr>
          <a:xfrm>
            <a:off x="458743" y="823775"/>
            <a:ext cx="8428800" cy="1165199"/>
          </a:xfrm>
          <a:prstGeom prst="rect">
            <a:avLst/>
          </a:prstGeom>
          <a:noFill/>
          <a:ln>
            <a:noFill/>
          </a:ln>
        </p:spPr>
        <p:txBody>
          <a:bodyPr lIns="91400" tIns="91400" rIns="91400" bIns="91400" anchor="t" anchorCtr="0">
            <a:noAutofit/>
          </a:bodyPr>
          <a:lstStyle/>
          <a:p>
            <a:pPr>
              <a:buClr>
                <a:srgbClr val="333333"/>
              </a:buClr>
              <a:buSzPct val="25000"/>
              <a:buFont typeface="Open Sans"/>
              <a:buNone/>
            </a:pPr>
            <a:r>
              <a:rPr lang="en-GB" sz="4800" b="1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General Activities</a:t>
            </a:r>
            <a:endParaRPr lang="en-GB" sz="4800" b="1" dirty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endParaRPr lang="en-GB" sz="4800" b="1" dirty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9" name="Shape 179"/>
          <p:cNvSpPr txBox="1"/>
          <p:nvPr/>
        </p:nvSpPr>
        <p:spPr>
          <a:xfrm>
            <a:off x="447600" y="1706686"/>
            <a:ext cx="7979699" cy="847200"/>
          </a:xfrm>
          <a:prstGeom prst="rect">
            <a:avLst/>
          </a:prstGeom>
          <a:noFill/>
          <a:ln>
            <a:noFill/>
          </a:ln>
        </p:spPr>
        <p:txBody>
          <a:bodyPr lIns="91400" tIns="91400" rIns="91400" bIns="91400" anchor="t" anchorCtr="0">
            <a:noAutofit/>
          </a:bodyPr>
          <a:lstStyle/>
          <a:p>
            <a:pPr>
              <a:buClr>
                <a:srgbClr val="8C8C8C"/>
              </a:buClr>
              <a:buSzPct val="25000"/>
              <a:buFont typeface="Open Sans"/>
              <a:buNone/>
            </a:pPr>
            <a:r>
              <a:rPr lang="en-GB" sz="2800" dirty="0" smtClean="0">
                <a:solidFill>
                  <a:srgbClr val="8C8C8C"/>
                </a:solidFill>
                <a:latin typeface="Open Sans"/>
                <a:ea typeface="Open Sans"/>
                <a:cs typeface="Open Sans"/>
                <a:sym typeface="Open Sans"/>
              </a:rPr>
              <a:t>Areas of interest and ideas</a:t>
            </a:r>
            <a:endParaRPr lang="en-GB" sz="2800" dirty="0">
              <a:solidFill>
                <a:srgbClr val="8C8C8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0" name="Shape 180"/>
          <p:cNvSpPr txBox="1"/>
          <p:nvPr/>
        </p:nvSpPr>
        <p:spPr>
          <a:xfrm>
            <a:off x="453756" y="2422965"/>
            <a:ext cx="7967400" cy="3531599"/>
          </a:xfrm>
          <a:prstGeom prst="rect">
            <a:avLst/>
          </a:prstGeom>
          <a:noFill/>
          <a:ln>
            <a:noFill/>
          </a:ln>
        </p:spPr>
        <p:txBody>
          <a:bodyPr lIns="91400" tIns="91400" rIns="91400" bIns="91400" anchor="t" anchorCtr="0">
            <a:noAutofit/>
          </a:bodyPr>
          <a:lstStyle/>
          <a:p>
            <a:pPr marL="457200" indent="-374650">
              <a:lnSpc>
                <a:spcPct val="115000"/>
              </a:lnSpc>
              <a:buClr>
                <a:srgbClr val="333333"/>
              </a:buClr>
              <a:buSzPct val="100000"/>
              <a:buFont typeface="Open Sans"/>
              <a:buChar char="●"/>
            </a:pPr>
            <a:r>
              <a:rPr lang="en-GB" sz="200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Community building – making </a:t>
            </a:r>
            <a:r>
              <a:rPr lang="en-GB" sz="200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contact</a:t>
            </a:r>
          </a:p>
          <a:p>
            <a:pPr marL="457200" indent="-374650">
              <a:lnSpc>
                <a:spcPct val="115000"/>
              </a:lnSpc>
              <a:buClr>
                <a:srgbClr val="333333"/>
              </a:buClr>
              <a:buSzPct val="100000"/>
              <a:buFont typeface="Open Sans"/>
              <a:buChar char="●"/>
            </a:pPr>
            <a:r>
              <a:rPr lang="en-GB" sz="200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Open Education timeline</a:t>
            </a:r>
            <a:endParaRPr lang="en-GB" sz="2000" dirty="0" smtClean="0">
              <a:solidFill>
                <a:srgbClr val="333333"/>
              </a:solidFill>
              <a:latin typeface="Open Sans"/>
              <a:ea typeface="Open Sans"/>
              <a:cs typeface="Open Sans"/>
            </a:endParaRPr>
          </a:p>
          <a:p>
            <a:pPr marL="457200" indent="-374650">
              <a:lnSpc>
                <a:spcPct val="115000"/>
              </a:lnSpc>
              <a:buClr>
                <a:srgbClr val="333333"/>
              </a:buClr>
              <a:buSzPct val="100000"/>
              <a:buFont typeface="Open Sans"/>
              <a:buChar char="●"/>
            </a:pPr>
            <a:r>
              <a:rPr lang="en-GB" sz="2000" dirty="0" err="1" smtClean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OKFestival</a:t>
            </a:r>
            <a:r>
              <a:rPr lang="en-GB" sz="200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, </a:t>
            </a:r>
            <a:r>
              <a:rPr lang="en-GB" sz="2000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July, Berlin – </a:t>
            </a:r>
            <a:r>
              <a:rPr lang="en-GB" sz="200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Open Education Maker Party</a:t>
            </a:r>
            <a:endParaRPr lang="en-GB" sz="2000" dirty="0">
              <a:solidFill>
                <a:srgbClr val="333333"/>
              </a:solidFill>
              <a:latin typeface="Open Sans"/>
              <a:ea typeface="Open Sans"/>
              <a:cs typeface="Open Sans"/>
            </a:endParaRPr>
          </a:p>
          <a:p>
            <a:pPr marL="457200" indent="-374650">
              <a:lnSpc>
                <a:spcPct val="115000"/>
              </a:lnSpc>
              <a:buClr>
                <a:srgbClr val="333333"/>
              </a:buClr>
              <a:buSzPct val="100000"/>
              <a:buFont typeface="Open Sans"/>
              <a:buChar char="●"/>
            </a:pPr>
            <a:r>
              <a:rPr lang="en-GB" sz="2000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Support for LMRI </a:t>
            </a:r>
            <a:r>
              <a:rPr lang="en-GB" sz="200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initiatives, </a:t>
            </a:r>
            <a:r>
              <a:rPr lang="en-GB" sz="2000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standards, p</a:t>
            </a:r>
            <a:r>
              <a:rPr lang="en-GB" sz="200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latform </a:t>
            </a:r>
            <a:r>
              <a:rPr lang="en-GB" sz="2000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for Open Standards work</a:t>
            </a:r>
          </a:p>
          <a:p>
            <a:pPr marL="457200" indent="-374650">
              <a:lnSpc>
                <a:spcPct val="115000"/>
              </a:lnSpc>
              <a:buClr>
                <a:srgbClr val="333333"/>
              </a:buClr>
              <a:buSzPct val="100000"/>
              <a:buFont typeface="Open Sans"/>
              <a:buChar char="●"/>
            </a:pPr>
            <a:r>
              <a:rPr lang="en-US" sz="2000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OER and small languages and cultures (multilingualism</a:t>
            </a:r>
            <a:r>
              <a:rPr lang="en-US" sz="200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)</a:t>
            </a:r>
          </a:p>
          <a:p>
            <a:pPr marL="457200" indent="-374650">
              <a:lnSpc>
                <a:spcPct val="115000"/>
              </a:lnSpc>
              <a:buClr>
                <a:srgbClr val="333333"/>
              </a:buClr>
              <a:buSzPct val="100000"/>
              <a:buFont typeface="Open Sans"/>
              <a:buChar char="●"/>
            </a:pPr>
            <a:r>
              <a:rPr lang="en-US" sz="200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Open Education language – making it appropriate for all</a:t>
            </a:r>
          </a:p>
          <a:p>
            <a:pPr marL="457200" indent="-374650">
              <a:lnSpc>
                <a:spcPct val="115000"/>
              </a:lnSpc>
              <a:buClr>
                <a:srgbClr val="333333"/>
              </a:buClr>
              <a:buSzPct val="100000"/>
              <a:buFont typeface="Open Sans"/>
              <a:buChar char="●"/>
            </a:pPr>
            <a:r>
              <a:rPr lang="en-US" sz="200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Support for member activities e.g. Open Data Ireland </a:t>
            </a:r>
            <a:r>
              <a:rPr lang="en-US" sz="2000" dirty="0" err="1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booksprint</a:t>
            </a:r>
            <a:endParaRPr lang="en-US" sz="2000" dirty="0" smtClean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indent="-374650">
              <a:lnSpc>
                <a:spcPct val="115000"/>
              </a:lnSpc>
              <a:buClr>
                <a:srgbClr val="333333"/>
              </a:buClr>
              <a:buSzPct val="100000"/>
              <a:buFont typeface="Open Sans"/>
              <a:buChar char="●"/>
            </a:pPr>
            <a:r>
              <a:rPr lang="en-US" sz="200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Connections with local groups: Belgium, Finland, Brazil</a:t>
            </a:r>
          </a:p>
          <a:p>
            <a:endParaRPr lang="en-GB" sz="2300" dirty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endParaRPr lang="en-GB" sz="2300" dirty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endParaRPr lang="en-GB" sz="2300" dirty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760375346"/>
      </p:ext>
    </p:extLst>
  </p:cSld>
  <p:clrMapOvr>
    <a:masterClrMapping/>
  </p:clrMapOvr>
  <p:transition xmlns:p14="http://schemas.microsoft.com/office/powerpoint/2010/main"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/>
          <p:nvPr/>
        </p:nvSpPr>
        <p:spPr>
          <a:xfrm>
            <a:off x="458743" y="823775"/>
            <a:ext cx="8428800" cy="1165199"/>
          </a:xfrm>
          <a:prstGeom prst="rect">
            <a:avLst/>
          </a:prstGeom>
          <a:noFill/>
          <a:ln>
            <a:noFill/>
          </a:ln>
        </p:spPr>
        <p:txBody>
          <a:bodyPr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25000"/>
              <a:buFont typeface="Open Sans"/>
              <a:buNone/>
            </a:pPr>
            <a:r>
              <a:rPr lang="en-GB" sz="4800" b="1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Activities: Handbook</a:t>
            </a:r>
            <a:endParaRPr lang="en-GB" sz="4800" b="1" dirty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endParaRPr lang="en-GB" sz="4800" b="1" dirty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9" name="Shape 179"/>
          <p:cNvSpPr txBox="1"/>
          <p:nvPr/>
        </p:nvSpPr>
        <p:spPr>
          <a:xfrm>
            <a:off x="447600" y="1706686"/>
            <a:ext cx="7979699" cy="847200"/>
          </a:xfrm>
          <a:prstGeom prst="rect">
            <a:avLst/>
          </a:prstGeom>
          <a:noFill/>
          <a:ln>
            <a:noFill/>
          </a:ln>
        </p:spPr>
        <p:txBody>
          <a:bodyPr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ct val="25000"/>
              <a:buFont typeface="Open Sans"/>
              <a:buNone/>
            </a:pPr>
            <a:r>
              <a:rPr lang="en-GB" sz="2800" dirty="0" smtClean="0">
                <a:solidFill>
                  <a:srgbClr val="8C8C8C"/>
                </a:solidFill>
                <a:latin typeface="Open Sans"/>
                <a:ea typeface="Open Sans"/>
                <a:cs typeface="Open Sans"/>
                <a:sym typeface="Open Sans"/>
              </a:rPr>
              <a:t>The Open Education Handbook</a:t>
            </a:r>
            <a:endParaRPr lang="en-GB" sz="2800" dirty="0">
              <a:solidFill>
                <a:srgbClr val="8C8C8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0" name="Shape 180"/>
          <p:cNvSpPr txBox="1"/>
          <p:nvPr/>
        </p:nvSpPr>
        <p:spPr>
          <a:xfrm>
            <a:off x="453756" y="2422965"/>
            <a:ext cx="7967400" cy="3531599"/>
          </a:xfrm>
          <a:prstGeom prst="rect">
            <a:avLst/>
          </a:prstGeom>
          <a:noFill/>
          <a:ln>
            <a:noFill/>
          </a:ln>
        </p:spPr>
        <p:txBody>
          <a:bodyPr lIns="91400" tIns="91400" rIns="91400" bIns="91400" anchor="t" anchorCtr="0">
            <a:noAutofit/>
          </a:bodyPr>
          <a:lstStyle/>
          <a:p>
            <a:pPr marL="457200" lvl="0" indent="-374650">
              <a:lnSpc>
                <a:spcPct val="115000"/>
              </a:lnSpc>
              <a:buClr>
                <a:srgbClr val="333333"/>
              </a:buClr>
              <a:buSzPct val="100000"/>
              <a:buFont typeface="Open Sans"/>
              <a:buChar char="●"/>
            </a:pPr>
            <a:r>
              <a:rPr lang="en-US" sz="2000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A</a:t>
            </a:r>
            <a:r>
              <a:rPr lang="en-US" sz="200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000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collaboratively written living web document targeting educational practitioners and the education community at </a:t>
            </a:r>
            <a:r>
              <a:rPr lang="en-US" sz="200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large</a:t>
            </a:r>
          </a:p>
          <a:p>
            <a:pPr marL="457200" indent="-374650">
              <a:lnSpc>
                <a:spcPct val="115000"/>
              </a:lnSpc>
              <a:buClr>
                <a:srgbClr val="333333"/>
              </a:buClr>
              <a:buSzPct val="100000"/>
              <a:buFont typeface="Open Sans"/>
              <a:buChar char="●"/>
            </a:pPr>
            <a:r>
              <a:rPr lang="en-US" sz="2000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Coverage is broad and determined by </a:t>
            </a:r>
            <a:r>
              <a:rPr lang="en-US" sz="200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authors</a:t>
            </a:r>
          </a:p>
          <a:p>
            <a:pPr marL="457200" lvl="0" indent="-374650">
              <a:lnSpc>
                <a:spcPct val="115000"/>
              </a:lnSpc>
              <a:buClr>
                <a:srgbClr val="333333"/>
              </a:buClr>
              <a:buSzPct val="100000"/>
              <a:buFont typeface="Open Sans"/>
              <a:buChar char="●"/>
            </a:pPr>
            <a:r>
              <a:rPr lang="en-US" sz="200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Kick-started at a series of </a:t>
            </a:r>
            <a:r>
              <a:rPr lang="en-US" sz="2000" dirty="0" err="1" smtClean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booksprints</a:t>
            </a:r>
            <a:r>
              <a:rPr lang="en-US" sz="200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and events</a:t>
            </a:r>
            <a:endParaRPr lang="en-US" sz="2000" dirty="0">
              <a:solidFill>
                <a:srgbClr val="333333"/>
              </a:solidFill>
              <a:latin typeface="Open Sans"/>
              <a:ea typeface="Open Sans"/>
              <a:cs typeface="Open Sans"/>
            </a:endParaRPr>
          </a:p>
          <a:p>
            <a:pPr marL="457200" lvl="0" indent="-374650">
              <a:lnSpc>
                <a:spcPct val="115000"/>
              </a:lnSpc>
              <a:buClr>
                <a:srgbClr val="333333"/>
              </a:buClr>
              <a:buSzPct val="100000"/>
              <a:buFont typeface="Open Sans"/>
              <a:buChar char="●"/>
            </a:pPr>
            <a:r>
              <a:rPr lang="en-US" sz="200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Available online for editing in </a:t>
            </a:r>
            <a:r>
              <a:rPr lang="en-US" sz="2000" dirty="0" err="1" smtClean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Booktype</a:t>
            </a:r>
            <a:r>
              <a:rPr lang="en-US" sz="200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, open source book editing software</a:t>
            </a:r>
          </a:p>
          <a:p>
            <a:pPr marL="457200" lvl="0" indent="-374650">
              <a:lnSpc>
                <a:spcPct val="115000"/>
              </a:lnSpc>
              <a:buClr>
                <a:srgbClr val="333333"/>
              </a:buClr>
              <a:buSzPct val="100000"/>
              <a:buFont typeface="Open Sans"/>
              <a:buChar char="●"/>
            </a:pPr>
            <a:r>
              <a:rPr lang="en-US" sz="200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Translated in to Portuguese</a:t>
            </a:r>
            <a:r>
              <a:rPr lang="en-US" sz="2000" smtClean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, set on </a:t>
            </a:r>
            <a:r>
              <a:rPr lang="en-US" sz="2000" dirty="0" err="1" smtClean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Slidewiki</a:t>
            </a:r>
            <a:endParaRPr lang="en-US" sz="2000" dirty="0" smtClean="0">
              <a:solidFill>
                <a:srgbClr val="333333"/>
              </a:solidFill>
              <a:latin typeface="Open Sans"/>
              <a:ea typeface="Open Sans"/>
              <a:cs typeface="Open Sans"/>
            </a:endParaRPr>
          </a:p>
          <a:p>
            <a:pPr marL="457200" indent="-374650">
              <a:lnSpc>
                <a:spcPct val="115000"/>
              </a:lnSpc>
              <a:buClr>
                <a:srgbClr val="333333"/>
              </a:buClr>
              <a:buSzPct val="100000"/>
              <a:buFont typeface="Open Sans"/>
              <a:buChar char="●"/>
            </a:pPr>
            <a:r>
              <a:rPr lang="de-DE" sz="2000" dirty="0" smtClean="0">
                <a:solidFill>
                  <a:srgbClr val="080808"/>
                </a:solidFill>
                <a:latin typeface="Open Sans"/>
                <a:cs typeface="Open Sans"/>
              </a:rPr>
              <a:t>Future </a:t>
            </a:r>
            <a:r>
              <a:rPr lang="de-DE" sz="2000" dirty="0" err="1" smtClean="0">
                <a:solidFill>
                  <a:srgbClr val="080808"/>
                </a:solidFill>
                <a:latin typeface="Open Sans"/>
                <a:cs typeface="Open Sans"/>
              </a:rPr>
              <a:t>plans</a:t>
            </a:r>
            <a:r>
              <a:rPr lang="de-DE" sz="2000" dirty="0" smtClean="0">
                <a:solidFill>
                  <a:srgbClr val="080808"/>
                </a:solidFill>
                <a:latin typeface="Open Sans"/>
                <a:cs typeface="Open Sans"/>
              </a:rPr>
              <a:t>: </a:t>
            </a:r>
            <a:r>
              <a:rPr lang="de-DE" sz="2000" dirty="0" err="1" smtClean="0">
                <a:solidFill>
                  <a:srgbClr val="080808"/>
                </a:solidFill>
                <a:latin typeface="Open Sans"/>
                <a:cs typeface="Open Sans"/>
              </a:rPr>
              <a:t>glossary</a:t>
            </a:r>
            <a:r>
              <a:rPr lang="de-DE" sz="2000" dirty="0">
                <a:solidFill>
                  <a:srgbClr val="080808"/>
                </a:solidFill>
                <a:latin typeface="Open Sans"/>
                <a:cs typeface="Open Sans"/>
              </a:rPr>
              <a:t>, universal style, </a:t>
            </a:r>
            <a:r>
              <a:rPr lang="de-DE" sz="2000" dirty="0" err="1">
                <a:solidFill>
                  <a:srgbClr val="080808"/>
                </a:solidFill>
                <a:latin typeface="Open Sans"/>
                <a:cs typeface="Open Sans"/>
              </a:rPr>
              <a:t>definitions</a:t>
            </a:r>
            <a:r>
              <a:rPr lang="de-DE" sz="2000" dirty="0">
                <a:solidFill>
                  <a:srgbClr val="080808"/>
                </a:solidFill>
                <a:latin typeface="Open Sans"/>
                <a:cs typeface="Open Sans"/>
              </a:rPr>
              <a:t>, </a:t>
            </a:r>
            <a:r>
              <a:rPr lang="de-DE" sz="2000" dirty="0" err="1">
                <a:solidFill>
                  <a:srgbClr val="080808"/>
                </a:solidFill>
                <a:latin typeface="Open Sans"/>
                <a:cs typeface="Open Sans"/>
              </a:rPr>
              <a:t>synergies</a:t>
            </a:r>
            <a:r>
              <a:rPr lang="de-DE" sz="2000" dirty="0">
                <a:solidFill>
                  <a:srgbClr val="080808"/>
                </a:solidFill>
                <a:latin typeface="Open Sans"/>
                <a:cs typeface="Open Sans"/>
              </a:rPr>
              <a:t> </a:t>
            </a:r>
            <a:r>
              <a:rPr lang="de-DE" sz="2000" dirty="0" err="1">
                <a:solidFill>
                  <a:srgbClr val="080808"/>
                </a:solidFill>
                <a:latin typeface="Open Sans"/>
                <a:cs typeface="Open Sans"/>
              </a:rPr>
              <a:t>between</a:t>
            </a:r>
            <a:r>
              <a:rPr lang="de-DE" sz="2000" dirty="0">
                <a:solidFill>
                  <a:srgbClr val="080808"/>
                </a:solidFill>
                <a:latin typeface="Open Sans"/>
                <a:cs typeface="Open Sans"/>
              </a:rPr>
              <a:t> </a:t>
            </a:r>
            <a:r>
              <a:rPr lang="de-DE" sz="2000" dirty="0" err="1">
                <a:solidFill>
                  <a:srgbClr val="080808"/>
                </a:solidFill>
                <a:latin typeface="Open Sans"/>
                <a:cs typeface="Open Sans"/>
              </a:rPr>
              <a:t>areas</a:t>
            </a:r>
            <a:r>
              <a:rPr lang="de-DE" sz="2000" dirty="0">
                <a:solidFill>
                  <a:srgbClr val="080808"/>
                </a:solidFill>
                <a:latin typeface="Open Sans"/>
                <a:cs typeface="Open Sans"/>
              </a:rPr>
              <a:t>, </a:t>
            </a:r>
            <a:r>
              <a:rPr lang="de-DE" sz="2000" dirty="0" err="1">
                <a:solidFill>
                  <a:srgbClr val="080808"/>
                </a:solidFill>
                <a:latin typeface="Open Sans"/>
                <a:cs typeface="Open Sans"/>
              </a:rPr>
              <a:t>flow</a:t>
            </a:r>
            <a:r>
              <a:rPr lang="de-DE" sz="2000" dirty="0">
                <a:solidFill>
                  <a:srgbClr val="080808"/>
                </a:solidFill>
                <a:latin typeface="Open Sans"/>
                <a:cs typeface="Open Sans"/>
              </a:rPr>
              <a:t>, </a:t>
            </a:r>
            <a:r>
              <a:rPr lang="de-DE" sz="2000" dirty="0" err="1">
                <a:solidFill>
                  <a:srgbClr val="080808"/>
                </a:solidFill>
                <a:latin typeface="Open Sans"/>
                <a:cs typeface="Open Sans"/>
              </a:rPr>
              <a:t>fact</a:t>
            </a:r>
            <a:r>
              <a:rPr lang="de-DE" sz="2000" dirty="0">
                <a:solidFill>
                  <a:srgbClr val="080808"/>
                </a:solidFill>
                <a:latin typeface="Open Sans"/>
                <a:cs typeface="Open Sans"/>
              </a:rPr>
              <a:t> </a:t>
            </a:r>
            <a:r>
              <a:rPr lang="de-DE" sz="2000" dirty="0" err="1" smtClean="0">
                <a:solidFill>
                  <a:srgbClr val="080808"/>
                </a:solidFill>
                <a:latin typeface="Open Sans"/>
                <a:cs typeface="Open Sans"/>
              </a:rPr>
              <a:t>checking</a:t>
            </a:r>
            <a:r>
              <a:rPr lang="de-DE" sz="2000" dirty="0" smtClean="0">
                <a:solidFill>
                  <a:srgbClr val="080808"/>
                </a:solidFill>
                <a:latin typeface="Open Sans"/>
                <a:cs typeface="Open Sans"/>
              </a:rPr>
              <a:t>, </a:t>
            </a:r>
            <a:r>
              <a:rPr lang="de-DE" sz="2000" dirty="0" err="1" smtClean="0">
                <a:solidFill>
                  <a:srgbClr val="080808"/>
                </a:solidFill>
                <a:latin typeface="Open Sans"/>
                <a:cs typeface="Open Sans"/>
              </a:rPr>
              <a:t>more</a:t>
            </a:r>
            <a:r>
              <a:rPr lang="de-DE" sz="2000" dirty="0" smtClean="0">
                <a:solidFill>
                  <a:srgbClr val="080808"/>
                </a:solidFill>
                <a:latin typeface="Open Sans"/>
                <a:cs typeface="Open Sans"/>
              </a:rPr>
              <a:t> </a:t>
            </a:r>
            <a:r>
              <a:rPr lang="de-DE" sz="2000" dirty="0" err="1" smtClean="0">
                <a:solidFill>
                  <a:srgbClr val="080808"/>
                </a:solidFill>
                <a:latin typeface="Open Sans"/>
                <a:cs typeface="Open Sans"/>
              </a:rPr>
              <a:t>questions</a:t>
            </a:r>
            <a:r>
              <a:rPr lang="de-DE" sz="2000" dirty="0" smtClean="0">
                <a:solidFill>
                  <a:srgbClr val="080808"/>
                </a:solidFill>
                <a:latin typeface="Open Sans"/>
                <a:cs typeface="Open Sans"/>
              </a:rPr>
              <a:t>, front end</a:t>
            </a:r>
            <a:endParaRPr lang="de-DE" sz="2000" dirty="0">
              <a:solidFill>
                <a:srgbClr val="080808"/>
              </a:solidFill>
              <a:latin typeface="Open Sans"/>
              <a:cs typeface="Open Sans"/>
            </a:endParaRPr>
          </a:p>
          <a:p>
            <a:pPr marL="457200" lvl="0" indent="-374650">
              <a:lnSpc>
                <a:spcPct val="115000"/>
              </a:lnSpc>
              <a:buClr>
                <a:srgbClr val="333333"/>
              </a:buClr>
              <a:buSzPct val="100000"/>
              <a:buFont typeface="Open Sans"/>
              <a:buChar char="●"/>
            </a:pPr>
            <a:endParaRPr lang="en-US" sz="2300" dirty="0" smtClean="0">
              <a:solidFill>
                <a:srgbClr val="333333"/>
              </a:solidFill>
              <a:latin typeface="Open Sans"/>
              <a:ea typeface="Open Sans"/>
              <a:cs typeface="Open Sans"/>
            </a:endParaRPr>
          </a:p>
          <a:p>
            <a:pPr marL="457200" lvl="0" indent="-374650">
              <a:lnSpc>
                <a:spcPct val="115000"/>
              </a:lnSpc>
              <a:buClr>
                <a:srgbClr val="333333"/>
              </a:buClr>
              <a:buSzPct val="100000"/>
              <a:buFont typeface="Open Sans"/>
              <a:buChar char="●"/>
            </a:pPr>
            <a:endParaRPr lang="en-GB" sz="2300" dirty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endParaRPr lang="en-GB" sz="2300" dirty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endParaRPr lang="en-GB" sz="2300" dirty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endParaRPr lang="en-GB" sz="2300" dirty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019" y="1690397"/>
            <a:ext cx="2079524" cy="84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8534757"/>
      </p:ext>
    </p:extLst>
  </p:cSld>
  <p:clrMapOvr>
    <a:masterClrMapping/>
  </p:clrMapOvr>
  <p:transition xmlns:p14="http://schemas.microsoft.com/office/powerpoint/2010/main"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Shape 20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038475" y="0"/>
            <a:ext cx="6105524" cy="6105524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Shape 204"/>
          <p:cNvSpPr txBox="1"/>
          <p:nvPr/>
        </p:nvSpPr>
        <p:spPr>
          <a:xfrm>
            <a:off x="3388711" y="6114553"/>
            <a:ext cx="8483099" cy="1165199"/>
          </a:xfrm>
          <a:prstGeom prst="rect">
            <a:avLst/>
          </a:prstGeom>
          <a:noFill/>
          <a:ln>
            <a:noFill/>
          </a:ln>
        </p:spPr>
        <p:txBody>
          <a:bodyPr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25000"/>
              <a:buFont typeface="Open Sans"/>
              <a:buNone/>
            </a:pPr>
            <a:r>
              <a:rPr lang="en-GB" sz="3600" b="1" dirty="0" err="1">
                <a:latin typeface="Open Sans"/>
                <a:ea typeface="Open Sans"/>
                <a:cs typeface="Open Sans"/>
                <a:sym typeface="Open Sans"/>
              </a:rPr>
              <a:t>Booksprints</a:t>
            </a:r>
            <a:endParaRPr lang="en-GB" sz="3600" b="1" dirty="0">
              <a:latin typeface="Open Sans"/>
              <a:ea typeface="Open Sans"/>
              <a:cs typeface="Open Sans"/>
              <a:sym typeface="Open Sans"/>
            </a:endParaRPr>
          </a:p>
          <a:p>
            <a:endParaRPr lang="en-GB" sz="3600" b="1" dirty="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05" name="Shape 205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-207475" y="0"/>
            <a:ext cx="3245949" cy="157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Shape 206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-332400" y="3860473"/>
            <a:ext cx="3370875" cy="224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Shape 207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334211" y="1508224"/>
            <a:ext cx="2305869" cy="1165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Screen Shot 2014-02-05 at 12.59.1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3423"/>
            <a:ext cx="2978824" cy="118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810209"/>
      </p:ext>
    </p:extLst>
  </p:cSld>
  <p:clrMapOvr>
    <a:masterClrMapping/>
  </p:clrMapOvr>
  <p:transition xmlns:p14="http://schemas.microsoft.com/office/powerpoint/2010/main"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/>
          <p:nvPr/>
        </p:nvSpPr>
        <p:spPr>
          <a:xfrm>
            <a:off x="458761" y="823763"/>
            <a:ext cx="8444607" cy="1165199"/>
          </a:xfrm>
          <a:prstGeom prst="rect">
            <a:avLst/>
          </a:prstGeom>
          <a:noFill/>
          <a:ln>
            <a:noFill/>
          </a:ln>
        </p:spPr>
        <p:txBody>
          <a:bodyPr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25000"/>
              <a:buFont typeface="Open Sans"/>
              <a:buNone/>
            </a:pPr>
            <a:r>
              <a:rPr lang="en-GB" sz="4400" b="1" i="0" u="none" strike="noStrike" cap="none" baseline="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Open Knowledge</a:t>
            </a:r>
            <a:endParaRPr lang="en-GB" sz="4800" b="1" i="0" u="none" strike="noStrike" cap="none" baseline="0" dirty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8" name="Shape 88"/>
          <p:cNvSpPr txBox="1"/>
          <p:nvPr/>
        </p:nvSpPr>
        <p:spPr>
          <a:xfrm>
            <a:off x="447600" y="1706686"/>
            <a:ext cx="7979699" cy="847200"/>
          </a:xfrm>
          <a:prstGeom prst="rect">
            <a:avLst/>
          </a:prstGeom>
          <a:noFill/>
          <a:ln>
            <a:noFill/>
          </a:ln>
        </p:spPr>
        <p:txBody>
          <a:bodyPr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ct val="25000"/>
              <a:buFont typeface="Open Sans"/>
              <a:buNone/>
            </a:pPr>
            <a:r>
              <a:rPr lang="en-GB" sz="2800" b="0" i="0" u="none" strike="noStrike" cap="none" baseline="0" dirty="0" smtClean="0">
                <a:solidFill>
                  <a:srgbClr val="8C8C8C"/>
                </a:solidFill>
                <a:latin typeface="Open Sans"/>
                <a:ea typeface="Open Sans"/>
                <a:cs typeface="Open Sans"/>
                <a:sym typeface="Open Sans"/>
              </a:rPr>
              <a:t>Promoting ope</a:t>
            </a:r>
            <a:r>
              <a:rPr lang="en-GB" sz="2800" dirty="0" smtClean="0">
                <a:solidFill>
                  <a:srgbClr val="8C8C8C"/>
                </a:solidFill>
                <a:latin typeface="Open Sans"/>
                <a:ea typeface="Open Sans"/>
                <a:cs typeface="Open Sans"/>
                <a:sym typeface="Open Sans"/>
              </a:rPr>
              <a:t>n knowledge in a digital age</a:t>
            </a:r>
            <a:endParaRPr lang="en-GB" sz="2800" b="0" i="0" u="none" strike="noStrike" cap="none" baseline="0" dirty="0">
              <a:solidFill>
                <a:srgbClr val="8C8C8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79667" y="3275112"/>
            <a:ext cx="1846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5" name="Picture 4" descr="Screen Shot 2014-02-05 at 11.27.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800" y="2082390"/>
            <a:ext cx="1473200" cy="1384300"/>
          </a:xfrm>
          <a:prstGeom prst="rect">
            <a:avLst/>
          </a:prstGeom>
        </p:spPr>
      </p:pic>
      <p:pic>
        <p:nvPicPr>
          <p:cNvPr id="6" name="Picture 5" descr="Screen Shot 2014-02-05 at 11.27.2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800" y="3466690"/>
            <a:ext cx="1447800" cy="1333500"/>
          </a:xfrm>
          <a:prstGeom prst="rect">
            <a:avLst/>
          </a:prstGeom>
        </p:spPr>
      </p:pic>
      <p:sp>
        <p:nvSpPr>
          <p:cNvPr id="89" name="Shape 89"/>
          <p:cNvSpPr txBox="1"/>
          <p:nvPr/>
        </p:nvSpPr>
        <p:spPr>
          <a:xfrm>
            <a:off x="453181" y="2553890"/>
            <a:ext cx="7367345" cy="3531599"/>
          </a:xfrm>
          <a:prstGeom prst="rect">
            <a:avLst/>
          </a:prstGeom>
          <a:noFill/>
          <a:ln>
            <a:noFill/>
          </a:ln>
        </p:spPr>
        <p:txBody>
          <a:bodyPr lIns="91400" tIns="91400" rIns="91400" bIns="91400" anchor="t" anchorCtr="0">
            <a:noAutofit/>
          </a:bodyPr>
          <a:lstStyle/>
          <a:p>
            <a:pPr marL="457200" indent="-374650">
              <a:buClr>
                <a:srgbClr val="000000"/>
              </a:buClr>
              <a:buSzPct val="100000"/>
              <a:buFont typeface="Open Sans"/>
              <a:buChar char="●"/>
            </a:pPr>
            <a:r>
              <a:rPr lang="en-US" sz="2000" dirty="0">
                <a:latin typeface="Open Sans"/>
                <a:cs typeface="Open Sans"/>
              </a:rPr>
              <a:t>A </a:t>
            </a:r>
            <a:r>
              <a:rPr lang="en-US" sz="2000" b="1" dirty="0">
                <a:latin typeface="Open Sans"/>
                <a:cs typeface="Open Sans"/>
              </a:rPr>
              <a:t>community-based</a:t>
            </a:r>
            <a:r>
              <a:rPr lang="en-US" sz="2000" dirty="0">
                <a:latin typeface="Open Sans"/>
                <a:cs typeface="Open Sans"/>
              </a:rPr>
              <a:t>,</a:t>
            </a:r>
            <a:r>
              <a:rPr lang="en-US" sz="2000" b="1" dirty="0">
                <a:latin typeface="Open Sans"/>
                <a:cs typeface="Open Sans"/>
              </a:rPr>
              <a:t> not-for-</a:t>
            </a:r>
            <a:r>
              <a:rPr lang="en-US" sz="2000" b="1" dirty="0" smtClean="0">
                <a:latin typeface="Open Sans"/>
                <a:cs typeface="Open Sans"/>
              </a:rPr>
              <a:t>profit</a:t>
            </a:r>
            <a:r>
              <a:rPr lang="en-US" sz="2000" dirty="0">
                <a:latin typeface="Open Sans"/>
                <a:cs typeface="Open Sans"/>
              </a:rPr>
              <a:t> </a:t>
            </a:r>
            <a:r>
              <a:rPr lang="en-US" sz="2000" dirty="0" smtClean="0">
                <a:latin typeface="Open Sans"/>
                <a:cs typeface="Open Sans"/>
              </a:rPr>
              <a:t>with</a:t>
            </a:r>
            <a:r>
              <a:rPr lang="en-US" sz="2000" b="1" dirty="0">
                <a:latin typeface="Open Sans"/>
                <a:cs typeface="Open Sans"/>
              </a:rPr>
              <a:t> projects and partnerships throughout the world</a:t>
            </a:r>
            <a:r>
              <a:rPr lang="en-US" sz="2000" dirty="0">
                <a:latin typeface="Open Sans"/>
                <a:cs typeface="Open Sans"/>
              </a:rPr>
              <a:t> </a:t>
            </a:r>
            <a:endParaRPr lang="en-US" sz="2000" dirty="0" smtClean="0">
              <a:latin typeface="Open Sans"/>
              <a:cs typeface="Open Sans"/>
            </a:endParaRPr>
          </a:p>
          <a:p>
            <a:pPr marL="457200" indent="-374650">
              <a:buClr>
                <a:srgbClr val="000000"/>
              </a:buClr>
              <a:buSzPct val="100000"/>
              <a:buFont typeface="Open Sans"/>
              <a:buChar char="●"/>
            </a:pPr>
            <a:r>
              <a:rPr lang="en-GB" sz="2000" dirty="0" smtClean="0">
                <a:latin typeface="Open Sans"/>
                <a:cs typeface="Open Sans"/>
              </a:rPr>
              <a:t>We </a:t>
            </a:r>
            <a:r>
              <a:rPr lang="en-GB" sz="2000" dirty="0">
                <a:latin typeface="Open Sans"/>
                <a:cs typeface="Open Sans"/>
              </a:rPr>
              <a:t>build </a:t>
            </a:r>
            <a:r>
              <a:rPr lang="en-GB" sz="2000" b="1" dirty="0">
                <a:latin typeface="Open Sans"/>
                <a:cs typeface="Open Sans"/>
              </a:rPr>
              <a:t>tools, apps</a:t>
            </a:r>
            <a:r>
              <a:rPr lang="en-GB" sz="2000" dirty="0">
                <a:latin typeface="Open Sans"/>
                <a:cs typeface="Open Sans"/>
              </a:rPr>
              <a:t> and </a:t>
            </a:r>
            <a:r>
              <a:rPr lang="en-GB" sz="2000" b="1" dirty="0">
                <a:latin typeface="Open Sans"/>
                <a:cs typeface="Open Sans"/>
              </a:rPr>
              <a:t>communities</a:t>
            </a:r>
            <a:r>
              <a:rPr lang="en-GB" sz="2000" dirty="0">
                <a:latin typeface="Open Sans"/>
                <a:cs typeface="Open Sans"/>
              </a:rPr>
              <a:t> to create, use and share </a:t>
            </a:r>
            <a:r>
              <a:rPr lang="en-GB" sz="2000" b="1" dirty="0">
                <a:latin typeface="Open Sans"/>
                <a:cs typeface="Open Sans"/>
              </a:rPr>
              <a:t>open data and content</a:t>
            </a:r>
            <a:r>
              <a:rPr lang="en-GB" sz="2000" dirty="0">
                <a:latin typeface="Open Sans"/>
                <a:cs typeface="Open Sans"/>
              </a:rPr>
              <a:t> - information that </a:t>
            </a:r>
            <a:r>
              <a:rPr lang="en-GB" sz="2000" b="1" dirty="0">
                <a:latin typeface="Open Sans"/>
                <a:cs typeface="Open Sans"/>
              </a:rPr>
              <a:t>everyone can use, share and build </a:t>
            </a:r>
            <a:r>
              <a:rPr lang="en-GB" sz="2000" b="1" dirty="0" smtClean="0">
                <a:latin typeface="Open Sans"/>
                <a:cs typeface="Open Sans"/>
              </a:rPr>
              <a:t>on</a:t>
            </a:r>
          </a:p>
          <a:p>
            <a:pPr marL="457200" indent="-374650">
              <a:buClr>
                <a:srgbClr val="000000"/>
              </a:buClr>
              <a:buSzPct val="100000"/>
              <a:buFont typeface="Open Sans"/>
              <a:buChar char="●"/>
            </a:pPr>
            <a:r>
              <a:rPr lang="en-GB" sz="2000" dirty="0" smtClean="0">
                <a:latin typeface="Open Sans"/>
                <a:cs typeface="Open Sans"/>
              </a:rPr>
              <a:t>We </a:t>
            </a:r>
            <a:r>
              <a:rPr lang="en-GB" sz="2000" dirty="0">
                <a:latin typeface="Open Sans"/>
                <a:cs typeface="Open Sans"/>
              </a:rPr>
              <a:t>believe that by creating an open knowledge commons and developing tools and communities around this we can make a significant contribution to</a:t>
            </a:r>
            <a:r>
              <a:rPr lang="en-GB" sz="2000" b="1" dirty="0">
                <a:latin typeface="Open Sans"/>
                <a:cs typeface="Open Sans"/>
              </a:rPr>
              <a:t> improving governance, research and the </a:t>
            </a:r>
            <a:r>
              <a:rPr lang="en-GB" sz="2000" b="1" dirty="0" smtClean="0">
                <a:latin typeface="Open Sans"/>
                <a:cs typeface="Open Sans"/>
              </a:rPr>
              <a:t>economy</a:t>
            </a:r>
          </a:p>
          <a:p>
            <a:pPr marL="457200" indent="-374650">
              <a:buClr>
                <a:srgbClr val="000000"/>
              </a:buClr>
              <a:buSzPct val="100000"/>
              <a:buFont typeface="Open Sans"/>
              <a:buChar char="●"/>
            </a:pPr>
            <a:r>
              <a:rPr lang="en-GB" sz="2000" dirty="0" smtClean="0">
                <a:latin typeface="Open Sans"/>
                <a:cs typeface="Open Sans"/>
              </a:rPr>
              <a:t>Collaboration not control, empowerment not exploitation, open not closed</a:t>
            </a:r>
          </a:p>
          <a:p>
            <a:pPr marL="457200" indent="-374650">
              <a:buClr>
                <a:srgbClr val="000000"/>
              </a:buClr>
              <a:buSzPct val="100000"/>
              <a:buFont typeface="Open Sans"/>
              <a:buChar char="●"/>
            </a:pPr>
            <a:endParaRPr lang="en-GB" sz="2000" b="0" i="0" u="none" strike="noStrike" cap="none" baseline="0" dirty="0" smtClean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endParaRPr lang="en-GB" sz="2300" b="0" i="0" u="none" strike="noStrike" cap="none" baseline="0" dirty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endParaRPr lang="en-GB" sz="2300" b="0" i="0" u="none" strike="noStrike" cap="none" baseline="0" dirty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endParaRPr lang="en-GB" sz="2300" b="0" i="0" u="none" strike="noStrike" cap="none" baseline="0" dirty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" name="Picture 1" descr="Screen Shot 2014-04-18 at 09.26.59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526" y="4787900"/>
            <a:ext cx="1203067" cy="127418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25"/>
          <p:cNvSpPr txBox="1"/>
          <p:nvPr/>
        </p:nvSpPr>
        <p:spPr>
          <a:xfrm>
            <a:off x="458743" y="823775"/>
            <a:ext cx="8379600" cy="1165199"/>
          </a:xfrm>
          <a:prstGeom prst="rect">
            <a:avLst/>
          </a:prstGeom>
          <a:noFill/>
          <a:ln>
            <a:noFill/>
          </a:ln>
        </p:spPr>
        <p:txBody>
          <a:bodyPr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25000"/>
              <a:buFont typeface="Open Sans"/>
              <a:buNone/>
            </a:pPr>
            <a:r>
              <a:rPr lang="en-GB" sz="4800" b="1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Plans for the Future</a:t>
            </a:r>
            <a:endParaRPr lang="en-GB" sz="4800" b="1" dirty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endParaRPr lang="en-GB" sz="4800" b="1" dirty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" name="Shape 126"/>
          <p:cNvSpPr txBox="1"/>
          <p:nvPr/>
        </p:nvSpPr>
        <p:spPr>
          <a:xfrm>
            <a:off x="447600" y="1706686"/>
            <a:ext cx="7979699" cy="847200"/>
          </a:xfrm>
          <a:prstGeom prst="rect">
            <a:avLst/>
          </a:prstGeom>
          <a:noFill/>
          <a:ln>
            <a:noFill/>
          </a:ln>
        </p:spPr>
        <p:txBody>
          <a:bodyPr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ct val="25000"/>
              <a:buFont typeface="Open Sans"/>
              <a:buNone/>
            </a:pPr>
            <a:r>
              <a:rPr lang="en-GB" sz="2800" dirty="0" smtClean="0">
                <a:solidFill>
                  <a:srgbClr val="8C8C8C"/>
                </a:solidFill>
                <a:latin typeface="Open Sans"/>
                <a:ea typeface="Open Sans"/>
                <a:cs typeface="Open Sans"/>
                <a:sym typeface="Open Sans"/>
              </a:rPr>
              <a:t>Growing organically…</a:t>
            </a:r>
            <a:endParaRPr lang="en-GB" sz="2800" dirty="0">
              <a:solidFill>
                <a:srgbClr val="8C8C8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Shape 127"/>
          <p:cNvSpPr txBox="1"/>
          <p:nvPr/>
        </p:nvSpPr>
        <p:spPr>
          <a:xfrm>
            <a:off x="453756" y="2422965"/>
            <a:ext cx="7967400" cy="3531599"/>
          </a:xfrm>
          <a:prstGeom prst="rect">
            <a:avLst/>
          </a:prstGeom>
          <a:noFill/>
          <a:ln>
            <a:noFill/>
          </a:ln>
        </p:spPr>
        <p:txBody>
          <a:bodyPr lIns="91400" tIns="91400" rIns="91400" bIns="91400" anchor="t" anchorCtr="0">
            <a:noAutofit/>
          </a:bodyPr>
          <a:lstStyle/>
          <a:p>
            <a:pPr marL="457200" lvl="0" indent="-374650" rtl="0">
              <a:lnSpc>
                <a:spcPct val="115000"/>
              </a:lnSpc>
              <a:buClr>
                <a:srgbClr val="000000"/>
              </a:buClr>
              <a:buSzPct val="100000"/>
              <a:buFont typeface="Open Sans"/>
              <a:buChar char="●"/>
            </a:pPr>
            <a:r>
              <a:rPr lang="en-GB" sz="200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Listening to the community and following up in directions where </a:t>
            </a:r>
            <a:r>
              <a:rPr lang="en-GB" sz="2000" b="1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they feel there is a gap </a:t>
            </a:r>
            <a:r>
              <a:rPr lang="en-GB" sz="200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and </a:t>
            </a:r>
            <a:r>
              <a:rPr lang="en-GB" sz="2000" b="1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we can help</a:t>
            </a:r>
          </a:p>
          <a:p>
            <a:pPr marL="457200" lvl="0" indent="-374650">
              <a:lnSpc>
                <a:spcPct val="115000"/>
              </a:lnSpc>
              <a:buClr>
                <a:srgbClr val="000000"/>
              </a:buClr>
              <a:buSzPct val="100000"/>
              <a:buFont typeface="Open Sans"/>
              <a:buChar char="●"/>
            </a:pPr>
            <a:r>
              <a:rPr lang="en-GB" sz="2000" dirty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Linking with other organisations and </a:t>
            </a:r>
            <a:r>
              <a:rPr lang="en-GB" sz="200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initiatives</a:t>
            </a:r>
          </a:p>
          <a:p>
            <a:pPr marL="457200" lvl="0" indent="-374650">
              <a:lnSpc>
                <a:spcPct val="115000"/>
              </a:lnSpc>
              <a:buClr>
                <a:srgbClr val="000000"/>
              </a:buClr>
              <a:buSzPct val="100000"/>
              <a:buFont typeface="Open Sans"/>
              <a:buChar char="●"/>
            </a:pPr>
            <a:r>
              <a:rPr lang="en-GB" sz="200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Creating a members group</a:t>
            </a:r>
            <a:endParaRPr lang="en-GB" sz="2000" dirty="0" smtClean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74650" rtl="0">
              <a:lnSpc>
                <a:spcPct val="115000"/>
              </a:lnSpc>
              <a:buClr>
                <a:srgbClr val="000000"/>
              </a:buClr>
              <a:buSzPct val="100000"/>
              <a:buFont typeface="Open Sans"/>
              <a:buChar char="●"/>
            </a:pPr>
            <a:r>
              <a:rPr lang="en-GB" sz="200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Making myself redundant!!</a:t>
            </a:r>
            <a:endParaRPr lang="en-GB" sz="2000" dirty="0" smtClean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74650" rtl="0">
              <a:lnSpc>
                <a:spcPct val="115000"/>
              </a:lnSpc>
              <a:buClr>
                <a:srgbClr val="000000"/>
              </a:buClr>
              <a:buSzPct val="100000"/>
              <a:buFont typeface="Open Sans"/>
              <a:buChar char="●"/>
            </a:pPr>
            <a:endParaRPr lang="en-GB" sz="2000" dirty="0" smtClean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2550">
              <a:lnSpc>
                <a:spcPct val="115000"/>
              </a:lnSpc>
              <a:buClr>
                <a:srgbClr val="000000"/>
              </a:buClr>
              <a:buSzPct val="100000"/>
            </a:pPr>
            <a:r>
              <a:rPr lang="en-GB" sz="2000" b="1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You can:</a:t>
            </a:r>
          </a:p>
          <a:p>
            <a:pPr marL="457200" indent="-374650">
              <a:lnSpc>
                <a:spcPct val="115000"/>
              </a:lnSpc>
              <a:buClr>
                <a:srgbClr val="000000"/>
              </a:buClr>
              <a:buSzPct val="100000"/>
              <a:buFont typeface="Open Sans"/>
              <a:buChar char="●"/>
            </a:pPr>
            <a:r>
              <a:rPr lang="en-GB" sz="200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Join our </a:t>
            </a:r>
            <a:r>
              <a:rPr lang="en-GB" sz="2000" dirty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mailing list: </a:t>
            </a:r>
            <a:r>
              <a:rPr lang="en-GB" sz="2000" dirty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http://education.okfn.org/mailing-list</a:t>
            </a:r>
            <a:r>
              <a:rPr lang="en-GB" sz="200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/</a:t>
            </a:r>
            <a:endParaRPr lang="en-GB" sz="2000" dirty="0" smtClean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indent="-374650">
              <a:lnSpc>
                <a:spcPct val="115000"/>
              </a:lnSpc>
              <a:buClr>
                <a:srgbClr val="000000"/>
              </a:buClr>
              <a:buSzPct val="100000"/>
              <a:buFont typeface="Open Sans"/>
              <a:buChar char="●"/>
            </a:pPr>
            <a:r>
              <a:rPr lang="en-GB" sz="200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Join our next </a:t>
            </a:r>
            <a:r>
              <a:rPr lang="en-GB" sz="2000" dirty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call: </a:t>
            </a:r>
            <a:r>
              <a:rPr lang="en-US" sz="2000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Monday 12th May 4:30pm - 5:30pm GMT </a:t>
            </a:r>
            <a:endParaRPr lang="en-US" sz="2000" dirty="0" smtClean="0">
              <a:solidFill>
                <a:srgbClr val="333333"/>
              </a:solidFill>
              <a:latin typeface="Open Sans"/>
              <a:ea typeface="Open Sans"/>
              <a:cs typeface="Open Sans"/>
            </a:endParaRPr>
          </a:p>
          <a:p>
            <a:pPr marL="457200" indent="-374650">
              <a:lnSpc>
                <a:spcPct val="115000"/>
              </a:lnSpc>
              <a:buClr>
                <a:srgbClr val="000000"/>
              </a:buClr>
              <a:buSzPct val="100000"/>
              <a:buFont typeface="Open Sans"/>
              <a:buChar char="●"/>
            </a:pPr>
            <a:r>
              <a:rPr lang="en-US" sz="200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Email me: </a:t>
            </a:r>
            <a:r>
              <a:rPr lang="en-US" sz="2000" dirty="0" err="1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marieke.guy@okfn.org</a:t>
            </a:r>
            <a:endParaRPr lang="en-GB" sz="2000" dirty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74650" rtl="0">
              <a:lnSpc>
                <a:spcPct val="115000"/>
              </a:lnSpc>
              <a:buClr>
                <a:srgbClr val="000000"/>
              </a:buClr>
              <a:buSzPct val="100000"/>
              <a:buFont typeface="Open Sans"/>
              <a:buChar char="●"/>
            </a:pPr>
            <a:endParaRPr lang="en-GB" sz="2300" b="1" dirty="0" smtClean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74650" rtl="0">
              <a:lnSpc>
                <a:spcPct val="115000"/>
              </a:lnSpc>
              <a:buClr>
                <a:srgbClr val="000000"/>
              </a:buClr>
              <a:buSzPct val="100000"/>
              <a:buFont typeface="Open Sans"/>
              <a:buChar char="●"/>
            </a:pPr>
            <a:endParaRPr lang="en-GB" sz="2300" dirty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endParaRPr lang="en-GB" sz="2300" dirty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endParaRPr lang="en-GB" sz="2300" dirty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endParaRPr lang="en-GB" sz="2300" dirty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endParaRPr lang="en-GB" sz="2300" dirty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" name="Picture 1" descr="Screen Shot 2014-04-22 at 09.42.5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243" y="284748"/>
            <a:ext cx="1943100" cy="1930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Shape 21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6160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419725"/>
      </p:ext>
    </p:extLst>
  </p:cSld>
  <p:clrMapOvr>
    <a:masterClrMapping/>
  </p:clrMapOvr>
  <p:transition xmlns:p14="http://schemas.microsoft.com/office/powerpoint/2010/main"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4-04-18 at 09.28.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00946" y="187629"/>
            <a:ext cx="299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Open Sans"/>
                <a:cs typeface="Open Sans"/>
              </a:rPr>
              <a:t>http://</a:t>
            </a:r>
            <a:r>
              <a:rPr lang="en-US" sz="2400" b="1" dirty="0" err="1">
                <a:latin typeface="Open Sans"/>
                <a:cs typeface="Open Sans"/>
              </a:rPr>
              <a:t>okfn.org</a:t>
            </a:r>
            <a:endParaRPr lang="en-US" sz="2400" b="1" dirty="0"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309827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/>
          <p:nvPr/>
        </p:nvSpPr>
        <p:spPr>
          <a:xfrm>
            <a:off x="458762" y="823763"/>
            <a:ext cx="8483202" cy="1165324"/>
          </a:xfrm>
          <a:prstGeom prst="rect">
            <a:avLst/>
          </a:prstGeom>
          <a:noFill/>
          <a:ln>
            <a:noFill/>
          </a:ln>
        </p:spPr>
        <p:txBody>
          <a:bodyPr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25000"/>
              <a:buFont typeface="Open Sans"/>
              <a:buNone/>
            </a:pPr>
            <a:r>
              <a:rPr lang="en-GB" sz="4800" b="1" i="0" u="none" strike="noStrike" cap="none" baseline="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  <a:rtl val="0"/>
              </a:rPr>
              <a:t>Building a Working Group…</a:t>
            </a:r>
            <a:endParaRPr lang="en-GB" sz="4800" b="1" i="0" u="none" strike="noStrike" cap="none" baseline="0" dirty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  <a:rtl val="0"/>
            </a:endParaRPr>
          </a:p>
          <a:p>
            <a:endParaRPr lang="en-GB" sz="4800" b="1" i="0" u="none" strike="noStrike" cap="none" baseline="0" dirty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  <a:rtl val="0"/>
            </a:endParaRPr>
          </a:p>
        </p:txBody>
      </p:sp>
      <p:sp>
        <p:nvSpPr>
          <p:cNvPr id="96" name="Shape 96"/>
          <p:cNvSpPr txBox="1"/>
          <p:nvPr/>
        </p:nvSpPr>
        <p:spPr>
          <a:xfrm>
            <a:off x="447600" y="1706686"/>
            <a:ext cx="7979792" cy="847203"/>
          </a:xfrm>
          <a:prstGeom prst="rect">
            <a:avLst/>
          </a:prstGeom>
          <a:noFill/>
          <a:ln>
            <a:noFill/>
          </a:ln>
        </p:spPr>
        <p:txBody>
          <a:bodyPr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ct val="25000"/>
              <a:buFont typeface="Open Sans"/>
              <a:buNone/>
            </a:pPr>
            <a:r>
              <a:rPr lang="en-GB" sz="2800" b="0" i="0" u="none" strike="noStrike" cap="none" baseline="0" dirty="0" smtClean="0">
                <a:solidFill>
                  <a:srgbClr val="8C8C8C"/>
                </a:solidFill>
                <a:latin typeface="Open Sans"/>
                <a:ea typeface="Open Sans"/>
                <a:cs typeface="Open Sans"/>
                <a:sym typeface="Open Sans"/>
                <a:rtl val="0"/>
              </a:rPr>
              <a:t>Overview of session</a:t>
            </a:r>
            <a:endParaRPr lang="en-GB" sz="2800" b="0" i="0" u="none" strike="noStrike" cap="none" baseline="0" dirty="0">
              <a:solidFill>
                <a:srgbClr val="8C8C8C"/>
              </a:solidFill>
              <a:latin typeface="Open Sans"/>
              <a:ea typeface="Open Sans"/>
              <a:cs typeface="Open Sans"/>
              <a:sym typeface="Open Sans"/>
              <a:rtl val="0"/>
            </a:endParaRPr>
          </a:p>
        </p:txBody>
      </p:sp>
      <p:sp>
        <p:nvSpPr>
          <p:cNvPr id="97" name="Shape 97"/>
          <p:cNvSpPr txBox="1"/>
          <p:nvPr/>
        </p:nvSpPr>
        <p:spPr>
          <a:xfrm>
            <a:off x="453181" y="2553890"/>
            <a:ext cx="7967513" cy="3531691"/>
          </a:xfrm>
          <a:prstGeom prst="rect">
            <a:avLst/>
          </a:prstGeom>
          <a:noFill/>
          <a:ln>
            <a:noFill/>
          </a:ln>
        </p:spPr>
        <p:txBody>
          <a:bodyPr lIns="91400" tIns="91400" rIns="91400" bIns="91400" anchor="t" anchorCtr="0">
            <a:noAutofit/>
          </a:bodyPr>
          <a:lstStyle/>
          <a:p>
            <a:pPr marL="1016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lang="en-GB" sz="2000" b="1" i="0" u="none" strike="noStrike" cap="none" baseline="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  <a:rtl val="0"/>
              </a:rPr>
              <a:t>Background to the working group</a:t>
            </a:r>
            <a:r>
              <a:rPr lang="en-GB" sz="2000" b="0" i="0" u="none" strike="noStrike" cap="none" baseline="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  <a:rtl val="0"/>
              </a:rPr>
              <a:t>: why we set it up, what we hope it will achieve…</a:t>
            </a:r>
          </a:p>
          <a:p>
            <a:pPr marL="1016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endParaRPr lang="en-GB" sz="2000" b="0" i="0" u="none" strike="noStrike" cap="none" baseline="0" dirty="0" smtClean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  <a:rtl val="0"/>
            </a:endParaRPr>
          </a:p>
          <a:p>
            <a:pPr marL="1016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lang="en-GB" sz="2000" b="1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Development of the group</a:t>
            </a:r>
            <a:r>
              <a:rPr lang="en-GB" sz="200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: launch, transparent working practices, working group calls, advisory board…</a:t>
            </a:r>
          </a:p>
          <a:p>
            <a:pPr marL="1016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endParaRPr lang="en-GB" sz="2000" dirty="0" smtClean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016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lang="en-GB" sz="2000" b="1" i="0" u="none" strike="noStrike" cap="none" baseline="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  <a:rtl val="0"/>
              </a:rPr>
              <a:t>Preliminary activities</a:t>
            </a:r>
            <a:r>
              <a:rPr lang="en-GB" sz="2000" b="0" i="0" u="none" strike="noStrike" cap="none" baseline="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  <a:rtl val="0"/>
              </a:rPr>
              <a:t>:</a:t>
            </a:r>
            <a:r>
              <a:rPr lang="en-GB" sz="2000" b="0" i="0" u="none" strike="noStrike" cap="none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  <a:rtl val="0"/>
              </a:rPr>
              <a:t> Open Education Handbook, </a:t>
            </a:r>
            <a:r>
              <a:rPr lang="en-GB" sz="2000" b="0" i="0" u="none" strike="noStrike" cap="none" dirty="0" err="1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  <a:rtl val="0"/>
              </a:rPr>
              <a:t>OKFestival</a:t>
            </a:r>
            <a:r>
              <a:rPr lang="en-GB" sz="2000" b="0" i="0" u="none" strike="noStrike" cap="none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  <a:rtl val="0"/>
              </a:rPr>
              <a:t> activity, other areas of interest …</a:t>
            </a:r>
            <a:endParaRPr lang="en-GB" sz="2000" b="0" i="0" u="none" strike="noStrike" cap="none" dirty="0" smtClean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  <a:rtl val="0"/>
            </a:endParaRPr>
          </a:p>
          <a:p>
            <a:pPr marL="1016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endParaRPr lang="en-GB" sz="2000" b="0" i="0" u="none" strike="noStrike" cap="none" baseline="0" dirty="0" smtClean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  <a:rtl val="0"/>
            </a:endParaRPr>
          </a:p>
          <a:p>
            <a:pPr marL="1016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lang="en-GB" sz="2000" b="1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Plans for the future</a:t>
            </a:r>
            <a:r>
              <a:rPr lang="en-GB" sz="2000" b="1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: </a:t>
            </a:r>
            <a:r>
              <a:rPr lang="en-GB" sz="200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How you can be involved!</a:t>
            </a:r>
            <a:endParaRPr lang="en-GB" sz="2000" i="0" u="none" strike="noStrike" cap="none" baseline="0" dirty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  <a:rtl val="0"/>
            </a:endParaRPr>
          </a:p>
          <a:p>
            <a:endParaRPr lang="en-GB" sz="2300" b="0" i="0" u="none" strike="noStrike" cap="none" baseline="0" dirty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  <a:rtl val="0"/>
            </a:endParaRPr>
          </a:p>
          <a:p>
            <a:endParaRPr lang="en-GB" sz="2300" b="0" i="0" u="none" strike="noStrike" cap="none" baseline="0" dirty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274353992"/>
      </p:ext>
    </p:extLst>
  </p:cSld>
  <p:clrMapOvr>
    <a:masterClrMapping/>
  </p:clrMapOvr>
  <p:transition xmlns:p14="http://schemas.microsoft.com/office/powerpoint/2010/main"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24000"/>
          </a:blip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/>
          <p:nvPr/>
        </p:nvSpPr>
        <p:spPr>
          <a:xfrm>
            <a:off x="458762" y="823763"/>
            <a:ext cx="5496300" cy="1165199"/>
          </a:xfrm>
          <a:prstGeom prst="rect">
            <a:avLst/>
          </a:prstGeom>
          <a:noFill/>
          <a:ln>
            <a:noFill/>
          </a:ln>
        </p:spPr>
        <p:txBody>
          <a:bodyPr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25000"/>
              <a:buFont typeface="Open Sans"/>
              <a:buNone/>
            </a:pPr>
            <a:r>
              <a:rPr lang="en-GB" sz="4800" b="1" i="0" u="none" strike="noStrike" cap="none" baseline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LinkedUp Project</a:t>
            </a:r>
          </a:p>
          <a:p>
            <a:endParaRPr lang="en-GB" sz="4800" b="1" i="0" u="none" strike="noStrike" cap="none" baseline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8" name="Shape 88"/>
          <p:cNvSpPr txBox="1"/>
          <p:nvPr/>
        </p:nvSpPr>
        <p:spPr>
          <a:xfrm>
            <a:off x="447600" y="1706686"/>
            <a:ext cx="7979699" cy="847200"/>
          </a:xfrm>
          <a:prstGeom prst="rect">
            <a:avLst/>
          </a:prstGeom>
          <a:noFill/>
          <a:ln>
            <a:noFill/>
          </a:ln>
        </p:spPr>
        <p:txBody>
          <a:bodyPr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ct val="25000"/>
              <a:buFont typeface="Open Sans"/>
              <a:buNone/>
            </a:pPr>
            <a:r>
              <a:rPr lang="en-GB" sz="2800" b="0" i="0" u="none" strike="noStrike" cap="none" baseline="0">
                <a:solidFill>
                  <a:srgbClr val="8C8C8C"/>
                </a:solidFill>
                <a:latin typeface="Open Sans"/>
                <a:ea typeface="Open Sans"/>
                <a:cs typeface="Open Sans"/>
                <a:sym typeface="Open Sans"/>
              </a:rPr>
              <a:t>Linking data for Education</a:t>
            </a:r>
          </a:p>
        </p:txBody>
      </p:sp>
      <p:sp>
        <p:nvSpPr>
          <p:cNvPr id="89" name="Shape 89"/>
          <p:cNvSpPr txBox="1"/>
          <p:nvPr/>
        </p:nvSpPr>
        <p:spPr>
          <a:xfrm>
            <a:off x="453181" y="2553890"/>
            <a:ext cx="7967400" cy="3531599"/>
          </a:xfrm>
          <a:prstGeom prst="rect">
            <a:avLst/>
          </a:prstGeom>
          <a:noFill/>
          <a:ln>
            <a:noFill/>
          </a:ln>
        </p:spPr>
        <p:txBody>
          <a:bodyPr lIns="91400" tIns="91400" rIns="91400" bIns="91400" anchor="t" anchorCtr="0">
            <a:noAutofit/>
          </a:bodyPr>
          <a:lstStyle/>
          <a:p>
            <a:pPr marL="457200" marR="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Open Sans"/>
              <a:buChar char="●"/>
            </a:pPr>
            <a:r>
              <a:rPr lang="en-GB" sz="2000" b="0" i="0" u="none" strike="noStrike" cap="none" baseline="0" dirty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EU Project from November 2012 - November 2014</a:t>
            </a:r>
          </a:p>
          <a:p>
            <a:pPr marL="457200" marR="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Open Sans"/>
              <a:buChar char="●"/>
            </a:pPr>
            <a:r>
              <a:rPr lang="en-GB" sz="2000" b="0" i="0" u="none" strike="noStrike" cap="none" baseline="0" dirty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FP7 Support Action which “</a:t>
            </a:r>
            <a:r>
              <a:rPr lang="en-GB" sz="2000" b="1" i="0" u="none" strike="noStrike" cap="none" baseline="0" dirty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pushes forward the exploitation and adoption of public, open data available on the Web, in particular by educational organisations and institutions</a:t>
            </a:r>
            <a:r>
              <a:rPr lang="en-GB" sz="2000" b="0" i="0" u="none" strike="noStrike" cap="none" baseline="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”</a:t>
            </a:r>
          </a:p>
          <a:p>
            <a:pPr marL="457200" marR="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Open Sans"/>
              <a:buChar char="●"/>
            </a:pPr>
            <a:r>
              <a:rPr lang="en-GB" sz="2000" b="0" i="0" u="none" strike="noStrike" cap="none" baseline="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Partners: </a:t>
            </a:r>
            <a:r>
              <a:rPr lang="en-GB" sz="2000" dirty="0" smtClean="0">
                <a:latin typeface="Open Sans"/>
                <a:cs typeface="Open Sans"/>
              </a:rPr>
              <a:t>L3S </a:t>
            </a:r>
            <a:r>
              <a:rPr lang="en-GB" sz="2000" dirty="0">
                <a:latin typeface="Open Sans"/>
                <a:cs typeface="Open Sans"/>
              </a:rPr>
              <a:t>Research </a:t>
            </a:r>
            <a:r>
              <a:rPr lang="en-GB" sz="2000" dirty="0" err="1">
                <a:latin typeface="Open Sans"/>
                <a:cs typeface="Open Sans"/>
              </a:rPr>
              <a:t>Center</a:t>
            </a:r>
            <a:r>
              <a:rPr lang="en-GB" sz="2000" dirty="0">
                <a:latin typeface="Open Sans"/>
                <a:cs typeface="Open Sans"/>
              </a:rPr>
              <a:t> of the Gottfried Wilhelm Leibniz </a:t>
            </a:r>
            <a:r>
              <a:rPr lang="en-GB" sz="2000" dirty="0" err="1">
                <a:latin typeface="Open Sans"/>
                <a:cs typeface="Open Sans"/>
              </a:rPr>
              <a:t>Universität</a:t>
            </a:r>
            <a:r>
              <a:rPr lang="en-GB" sz="2000" dirty="0">
                <a:latin typeface="Open Sans"/>
                <a:cs typeface="Open Sans"/>
              </a:rPr>
              <a:t> </a:t>
            </a:r>
            <a:r>
              <a:rPr lang="en-GB" sz="2000" dirty="0" smtClean="0">
                <a:latin typeface="Open Sans"/>
                <a:cs typeface="Open Sans"/>
              </a:rPr>
              <a:t>Hannover, Elsevier</a:t>
            </a:r>
            <a:r>
              <a:rPr lang="en-GB" sz="2000" dirty="0">
                <a:latin typeface="Open Sans"/>
                <a:cs typeface="Open Sans"/>
              </a:rPr>
              <a:t>, the Open </a:t>
            </a:r>
            <a:r>
              <a:rPr lang="en-GB" sz="2000" dirty="0" err="1">
                <a:latin typeface="Open Sans"/>
                <a:cs typeface="Open Sans"/>
              </a:rPr>
              <a:t>Universiteit</a:t>
            </a:r>
            <a:r>
              <a:rPr lang="en-GB" sz="2000" dirty="0">
                <a:latin typeface="Open Sans"/>
                <a:cs typeface="Open Sans"/>
              </a:rPr>
              <a:t> Nederland and </a:t>
            </a:r>
            <a:r>
              <a:rPr lang="en-GB" sz="2000" dirty="0" err="1" smtClean="0">
                <a:latin typeface="Open Sans"/>
                <a:cs typeface="Open Sans"/>
              </a:rPr>
              <a:t>Lattanzio</a:t>
            </a:r>
            <a:r>
              <a:rPr lang="en-GB" sz="2000" dirty="0" smtClean="0">
                <a:latin typeface="Open Sans"/>
                <a:cs typeface="Open Sans"/>
              </a:rPr>
              <a:t> </a:t>
            </a:r>
            <a:r>
              <a:rPr lang="en-GB" sz="2000" dirty="0" smtClean="0">
                <a:latin typeface="Open Sans"/>
                <a:cs typeface="Open Sans"/>
              </a:rPr>
              <a:t>Learning</a:t>
            </a:r>
          </a:p>
          <a:p>
            <a:pPr marL="457200" marR="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Open Sans"/>
              <a:buChar char="●"/>
            </a:pPr>
            <a:r>
              <a:rPr lang="en-GB" sz="2000" dirty="0" smtClean="0">
                <a:latin typeface="Open Sans"/>
                <a:cs typeface="Open Sans"/>
              </a:rPr>
              <a:t>6 WPs: Challenge, evaluation framework, data, community, sustainability</a:t>
            </a:r>
            <a:endParaRPr lang="en-GB" sz="2000" dirty="0" smtClean="0">
              <a:latin typeface="Open Sans"/>
              <a:cs typeface="Open Sans"/>
            </a:endParaRPr>
          </a:p>
          <a:p>
            <a:pPr marL="457200" marR="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Open Sans"/>
              <a:buChar char="●"/>
            </a:pPr>
            <a:r>
              <a:rPr lang="en-GB" sz="2000" dirty="0" smtClean="0">
                <a:latin typeface="Open Sans"/>
                <a:cs typeface="Open Sans"/>
              </a:rPr>
              <a:t>Exploring linked open data use in education</a:t>
            </a:r>
            <a:endParaRPr lang="en-GB" sz="2000" dirty="0">
              <a:latin typeface="Open Sans"/>
              <a:cs typeface="Open Sans"/>
            </a:endParaRPr>
          </a:p>
          <a:p>
            <a:pPr marL="457200" marR="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Open Sans"/>
              <a:buChar char="●"/>
            </a:pPr>
            <a:endParaRPr lang="en-GB" sz="2300" b="0" i="0" u="none" strike="noStrike" cap="none" baseline="0" dirty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endParaRPr lang="en-GB" sz="2300" b="0" i="0" u="none" strike="noStrike" cap="none" baseline="0" dirty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endParaRPr lang="en-GB" sz="2300" b="0" i="0" u="none" strike="noStrike" cap="none" baseline="0" dirty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endParaRPr lang="en-GB" sz="2300" b="0" i="0" u="none" strike="noStrike" cap="none" baseline="0" dirty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0" name="Shape 90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5955062" y="173790"/>
            <a:ext cx="2976935" cy="108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080775"/>
      </p:ext>
    </p:extLst>
  </p:cSld>
  <p:clrMapOvr>
    <a:masterClrMapping/>
  </p:clrMapOvr>
  <p:transition xmlns:p14="http://schemas.microsoft.com/office/powerpoint/2010/main"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25000"/>
          </a:blip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/>
          <p:nvPr/>
        </p:nvSpPr>
        <p:spPr>
          <a:xfrm>
            <a:off x="458762" y="823763"/>
            <a:ext cx="8483202" cy="1165324"/>
          </a:xfrm>
          <a:prstGeom prst="rect">
            <a:avLst/>
          </a:prstGeom>
          <a:noFill/>
          <a:ln>
            <a:noFill/>
          </a:ln>
        </p:spPr>
        <p:txBody>
          <a:bodyPr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25000"/>
              <a:buFont typeface="Open Sans"/>
              <a:buNone/>
            </a:pPr>
            <a:r>
              <a:rPr lang="en-GB" sz="4800" b="1" i="0" u="none" strike="noStrike" cap="none" baseline="0" dirty="0" err="1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  <a:rtl val="0"/>
              </a:rPr>
              <a:t>LinkedUp</a:t>
            </a:r>
            <a:r>
              <a:rPr lang="en-GB" sz="4800" b="1" i="0" u="none" strike="noStrike" cap="none" baseline="0" dirty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  <a:rtl val="0"/>
              </a:rPr>
              <a:t> Challenge</a:t>
            </a:r>
          </a:p>
          <a:p>
            <a:endParaRPr lang="en-GB" sz="4800" b="1" i="0" u="none" strike="noStrike" cap="none" baseline="0" dirty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  <a:rtl val="0"/>
            </a:endParaRPr>
          </a:p>
        </p:txBody>
      </p:sp>
      <p:sp>
        <p:nvSpPr>
          <p:cNvPr id="96" name="Shape 96"/>
          <p:cNvSpPr txBox="1"/>
          <p:nvPr/>
        </p:nvSpPr>
        <p:spPr>
          <a:xfrm>
            <a:off x="447600" y="1706686"/>
            <a:ext cx="7979792" cy="847203"/>
          </a:xfrm>
          <a:prstGeom prst="rect">
            <a:avLst/>
          </a:prstGeom>
          <a:noFill/>
          <a:ln>
            <a:noFill/>
          </a:ln>
        </p:spPr>
        <p:txBody>
          <a:bodyPr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ct val="25000"/>
              <a:buFont typeface="Open Sans"/>
              <a:buNone/>
            </a:pPr>
            <a:r>
              <a:rPr lang="en-GB" sz="2800" dirty="0" err="1" smtClean="0">
                <a:solidFill>
                  <a:srgbClr val="8C8C8C"/>
                </a:solidFill>
                <a:latin typeface="Open Sans"/>
                <a:ea typeface="Open Sans"/>
                <a:cs typeface="Open Sans"/>
                <a:sym typeface="Open Sans"/>
              </a:rPr>
              <a:t>Veni</a:t>
            </a:r>
            <a:r>
              <a:rPr lang="en-GB" sz="2800" dirty="0" smtClean="0">
                <a:solidFill>
                  <a:srgbClr val="8C8C8C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GB" sz="2800" dirty="0" err="1" smtClean="0">
                <a:solidFill>
                  <a:srgbClr val="8C8C8C"/>
                </a:solidFill>
                <a:latin typeface="Open Sans"/>
                <a:ea typeface="Open Sans"/>
                <a:cs typeface="Open Sans"/>
                <a:sym typeface="Open Sans"/>
              </a:rPr>
              <a:t>Vidi</a:t>
            </a:r>
            <a:r>
              <a:rPr lang="en-GB" sz="2800" dirty="0" smtClean="0">
                <a:solidFill>
                  <a:srgbClr val="8C8C8C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GB" sz="2800" dirty="0" err="1" smtClean="0">
                <a:solidFill>
                  <a:srgbClr val="8C8C8C"/>
                </a:solidFill>
                <a:latin typeface="Open Sans"/>
                <a:ea typeface="Open Sans"/>
                <a:cs typeface="Open Sans"/>
                <a:sym typeface="Open Sans"/>
              </a:rPr>
              <a:t>Vici</a:t>
            </a:r>
            <a:endParaRPr lang="en-GB" sz="2800" b="0" i="0" u="none" strike="noStrike" cap="none" baseline="0" dirty="0">
              <a:solidFill>
                <a:srgbClr val="8C8C8C"/>
              </a:solidFill>
              <a:latin typeface="Open Sans"/>
              <a:ea typeface="Open Sans"/>
              <a:cs typeface="Open Sans"/>
              <a:sym typeface="Open Sans"/>
              <a:rtl val="0"/>
            </a:endParaRPr>
          </a:p>
        </p:txBody>
      </p:sp>
      <p:sp>
        <p:nvSpPr>
          <p:cNvPr id="97" name="Shape 97"/>
          <p:cNvSpPr txBox="1"/>
          <p:nvPr/>
        </p:nvSpPr>
        <p:spPr>
          <a:xfrm>
            <a:off x="453181" y="2553890"/>
            <a:ext cx="7967513" cy="3531691"/>
          </a:xfrm>
          <a:prstGeom prst="rect">
            <a:avLst/>
          </a:prstGeom>
          <a:noFill/>
          <a:ln>
            <a:noFill/>
          </a:ln>
        </p:spPr>
        <p:txBody>
          <a:bodyPr lIns="91400" tIns="91400" rIns="91400" bIns="91400" anchor="t" anchorCtr="0">
            <a:noAutofit/>
          </a:bodyPr>
          <a:lstStyle/>
          <a:p>
            <a:pPr marL="101600" marR="0" lvl="0" indent="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Open Sans"/>
              <a:buChar char="•"/>
            </a:pPr>
            <a:r>
              <a:rPr lang="en-GB" sz="2000" i="0" u="none" strike="noStrike" cap="none" baseline="0" dirty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  <a:rtl val="0"/>
              </a:rPr>
              <a:t>3 </a:t>
            </a:r>
            <a:r>
              <a:rPr lang="en-GB" sz="2000" i="0" u="none" strike="noStrike" cap="none" baseline="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  <a:rtl val="0"/>
              </a:rPr>
              <a:t>competitions</a:t>
            </a:r>
            <a:r>
              <a:rPr lang="en-GB" sz="2000" i="0" u="none" strike="noStrike" cap="none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  <a:rtl val="0"/>
              </a:rPr>
              <a:t> – 6 months each</a:t>
            </a:r>
          </a:p>
          <a:p>
            <a:pPr marL="101600" indent="349250">
              <a:buClr>
                <a:srgbClr val="000000"/>
              </a:buClr>
              <a:buSzPct val="100000"/>
              <a:buFont typeface="Open Sans"/>
              <a:buChar char="•"/>
            </a:pPr>
            <a:r>
              <a:rPr lang="en-GB" sz="2000" dirty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Developers invited to design and build innovative and robust prototypes and demos for tools that analyse and/or integrate open web data for educational </a:t>
            </a:r>
            <a:r>
              <a:rPr lang="en-GB" sz="200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purposes</a:t>
            </a:r>
            <a:endParaRPr lang="en-GB" sz="2000" i="0" u="none" strike="noStrike" cap="none" dirty="0" smtClean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  <a:rtl val="0"/>
            </a:endParaRPr>
          </a:p>
          <a:p>
            <a:pPr marL="101600" lvl="2" indent="349250">
              <a:buClr>
                <a:srgbClr val="000000"/>
              </a:buClr>
              <a:buSzPct val="100000"/>
              <a:buFont typeface="Open Sans"/>
              <a:buChar char="•"/>
            </a:pPr>
            <a:r>
              <a:rPr lang="en-GB" sz="2000" dirty="0" err="1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Veni</a:t>
            </a:r>
            <a:r>
              <a:rPr lang="en-GB" sz="2000" dirty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 Competition June 2013 – September 2013</a:t>
            </a:r>
          </a:p>
          <a:p>
            <a:pPr marL="101600" lvl="2" indent="349250">
              <a:buClr>
                <a:srgbClr val="000000"/>
              </a:buClr>
              <a:buSzPct val="100000"/>
              <a:buFont typeface="Open Sans"/>
              <a:buChar char="•"/>
            </a:pPr>
            <a:r>
              <a:rPr lang="en-GB" sz="2000" dirty="0" err="1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Vidi</a:t>
            </a:r>
            <a:r>
              <a:rPr lang="en-GB" sz="2000" dirty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 Competition November 2013 – May 2014</a:t>
            </a:r>
          </a:p>
          <a:p>
            <a:pPr marL="101600" lvl="2" indent="349250">
              <a:buClr>
                <a:srgbClr val="000000"/>
              </a:buClr>
              <a:buSzPct val="100000"/>
              <a:buFont typeface="Open Sans"/>
              <a:buChar char="•"/>
            </a:pPr>
            <a:r>
              <a:rPr lang="en-GB" sz="2000" dirty="0" err="1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Vici</a:t>
            </a:r>
            <a:r>
              <a:rPr lang="en-GB" sz="2000" dirty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 Competition June 2014 – October 2014 </a:t>
            </a:r>
            <a:endParaRPr lang="en-GB" sz="2000" dirty="0" smtClean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01600" lvl="2" indent="349250">
              <a:buClr>
                <a:srgbClr val="000000"/>
              </a:buClr>
              <a:buSzPct val="100000"/>
              <a:buFont typeface="Open Sans"/>
              <a:buChar char="•"/>
            </a:pPr>
            <a:r>
              <a:rPr lang="en-GB" sz="200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Use cases, focused tracks, </a:t>
            </a:r>
            <a:r>
              <a:rPr lang="en-GB" sz="200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real-world examples</a:t>
            </a:r>
            <a:endParaRPr lang="en-GB" sz="2000" dirty="0" smtClean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01600" lvl="2" indent="349250">
              <a:buClr>
                <a:srgbClr val="000000"/>
              </a:buClr>
              <a:buSzPct val="100000"/>
              <a:buFont typeface="Open Sans"/>
              <a:buChar char="•"/>
            </a:pPr>
            <a:r>
              <a:rPr lang="en-GB" sz="2000" dirty="0" err="1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LinkedUp</a:t>
            </a:r>
            <a:r>
              <a:rPr lang="en-GB" sz="200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 catalogue – collated data sets</a:t>
            </a:r>
            <a:endParaRPr lang="en-GB" sz="2000" dirty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01600" marR="0" lvl="0" indent="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Open Sans"/>
              <a:buChar char="•"/>
            </a:pPr>
            <a:endParaRPr lang="en-GB" sz="2000" b="0" i="0" u="none" strike="noStrike" cap="none" baseline="0" dirty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  <a:rtl val="0"/>
            </a:endParaRPr>
          </a:p>
          <a:p>
            <a:endParaRPr lang="en-GB" sz="2300" b="0" i="0" u="none" strike="noStrike" cap="none" baseline="0" dirty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  <a:rtl val="0"/>
            </a:endParaRPr>
          </a:p>
          <a:p>
            <a:endParaRPr lang="en-GB" sz="2300" b="0" i="0" u="none" strike="noStrike" cap="none" baseline="0" dirty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  <a:rtl val="0"/>
            </a:endParaRPr>
          </a:p>
        </p:txBody>
      </p:sp>
      <p:pic>
        <p:nvPicPr>
          <p:cNvPr id="98" name="Shape 98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6207250" y="0"/>
            <a:ext cx="2936750" cy="104254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/>
          <p:nvPr/>
        </p:nvSpPr>
        <p:spPr>
          <a:xfrm>
            <a:off x="458743" y="823775"/>
            <a:ext cx="8428800" cy="1165199"/>
          </a:xfrm>
          <a:prstGeom prst="rect">
            <a:avLst/>
          </a:prstGeom>
          <a:noFill/>
          <a:ln>
            <a:noFill/>
          </a:ln>
        </p:spPr>
        <p:txBody>
          <a:bodyPr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25000"/>
              <a:buFont typeface="Open Sans"/>
              <a:buNone/>
            </a:pPr>
            <a:r>
              <a:rPr lang="en-GB" sz="4800" b="1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Using Open Data</a:t>
            </a:r>
          </a:p>
          <a:p>
            <a:endParaRPr lang="en-GB" sz="4800" b="1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9" name="Shape 179"/>
          <p:cNvSpPr txBox="1"/>
          <p:nvPr/>
        </p:nvSpPr>
        <p:spPr>
          <a:xfrm>
            <a:off x="447600" y="1706686"/>
            <a:ext cx="7979699" cy="847200"/>
          </a:xfrm>
          <a:prstGeom prst="rect">
            <a:avLst/>
          </a:prstGeom>
          <a:noFill/>
          <a:ln>
            <a:noFill/>
          </a:ln>
        </p:spPr>
        <p:txBody>
          <a:bodyPr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ct val="25000"/>
              <a:buFont typeface="Open Sans"/>
              <a:buNone/>
            </a:pPr>
            <a:r>
              <a:rPr lang="en-GB" sz="2800">
                <a:solidFill>
                  <a:srgbClr val="8C8C8C"/>
                </a:solidFill>
                <a:latin typeface="Open Sans"/>
                <a:ea typeface="Open Sans"/>
                <a:cs typeface="Open Sans"/>
                <a:sym typeface="Open Sans"/>
              </a:rPr>
              <a:t>...to meet educational needs</a:t>
            </a:r>
          </a:p>
        </p:txBody>
      </p:sp>
      <p:sp>
        <p:nvSpPr>
          <p:cNvPr id="180" name="Shape 180"/>
          <p:cNvSpPr txBox="1"/>
          <p:nvPr/>
        </p:nvSpPr>
        <p:spPr>
          <a:xfrm>
            <a:off x="453756" y="2422965"/>
            <a:ext cx="7967400" cy="3531599"/>
          </a:xfrm>
          <a:prstGeom prst="rect">
            <a:avLst/>
          </a:prstGeom>
          <a:noFill/>
          <a:ln>
            <a:noFill/>
          </a:ln>
        </p:spPr>
        <p:txBody>
          <a:bodyPr lIns="91400" tIns="91400" rIns="91400" bIns="91400" anchor="t" anchorCtr="0">
            <a:noAutofit/>
          </a:bodyPr>
          <a:lstStyle/>
          <a:p>
            <a:pPr lvl="0" rtl="0">
              <a:lnSpc>
                <a:spcPct val="115000"/>
              </a:lnSpc>
              <a:buNone/>
            </a:pPr>
            <a:r>
              <a:rPr lang="en-GB" sz="2300" b="1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By supporting students</a:t>
            </a:r>
          </a:p>
          <a:p>
            <a:pPr marL="457200" lvl="0" indent="-374650" rtl="0">
              <a:lnSpc>
                <a:spcPct val="115000"/>
              </a:lnSpc>
              <a:buClr>
                <a:srgbClr val="333333"/>
              </a:buClr>
              <a:buSzPct val="100000"/>
              <a:buFont typeface="Open Sans"/>
              <a:buChar char="●"/>
            </a:pPr>
            <a:r>
              <a:rPr lang="en-GB" sz="23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New tools, enriching resources, exploration, informed choices</a:t>
            </a:r>
          </a:p>
          <a:p>
            <a:pPr lvl="0" rtl="0">
              <a:lnSpc>
                <a:spcPct val="115000"/>
              </a:lnSpc>
              <a:buNone/>
            </a:pPr>
            <a:r>
              <a:rPr lang="en-GB" sz="2300" b="1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By supporting schools and institutions</a:t>
            </a:r>
          </a:p>
          <a:p>
            <a:pPr marL="457200" lvl="0" indent="-374650" rtl="0">
              <a:lnSpc>
                <a:spcPct val="115000"/>
              </a:lnSpc>
              <a:buClr>
                <a:srgbClr val="333333"/>
              </a:buClr>
              <a:buSzPct val="100000"/>
              <a:buFont typeface="Open Sans"/>
              <a:buChar char="●"/>
            </a:pPr>
            <a:r>
              <a:rPr lang="en-GB" sz="23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Learning analytics, improve efficiencies, benchmarking</a:t>
            </a:r>
          </a:p>
          <a:p>
            <a:pPr lvl="0" rtl="0">
              <a:lnSpc>
                <a:spcPct val="115000"/>
              </a:lnSpc>
              <a:buNone/>
            </a:pPr>
            <a:r>
              <a:rPr lang="en-GB" sz="2300" b="1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By supporting governments and policy</a:t>
            </a:r>
          </a:p>
          <a:p>
            <a:pPr marL="457200" lvl="0" indent="-374650" rtl="0">
              <a:lnSpc>
                <a:spcPct val="115000"/>
              </a:lnSpc>
              <a:buClr>
                <a:srgbClr val="333333"/>
              </a:buClr>
              <a:buSzPct val="100000"/>
              <a:buFont typeface="Open Sans"/>
              <a:buChar char="●"/>
            </a:pPr>
            <a:r>
              <a:rPr lang="en-GB" sz="23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Change in policy, transparency, education reform</a:t>
            </a:r>
          </a:p>
          <a:p>
            <a:endParaRPr lang="en-GB" sz="230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endParaRPr lang="en-GB" sz="230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endParaRPr lang="en-GB" sz="230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endParaRPr lang="en-GB" sz="230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591956393"/>
              </p:ext>
            </p:extLst>
          </p:nvPr>
        </p:nvGraphicFramePr>
        <p:xfrm>
          <a:off x="1235549" y="21463"/>
          <a:ext cx="9218555" cy="58962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Oval Callout 3"/>
          <p:cNvSpPr/>
          <p:nvPr/>
        </p:nvSpPr>
        <p:spPr>
          <a:xfrm>
            <a:off x="-1" y="401053"/>
            <a:ext cx="3302001" cy="2724858"/>
          </a:xfrm>
          <a:prstGeom prst="wedgeEllipseCallout">
            <a:avLst>
              <a:gd name="adj1" fmla="val 94075"/>
              <a:gd name="adj2" fmla="val 88374"/>
            </a:avLst>
          </a:prstGeom>
          <a:blipFill rotWithShape="1">
            <a:blip r:embed="rId4">
              <a:alphaModFix amt="43000"/>
            </a:blip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Shape 128"/>
          <p:cNvSpPr txBox="1"/>
          <p:nvPr/>
        </p:nvSpPr>
        <p:spPr>
          <a:xfrm>
            <a:off x="2112211" y="5953233"/>
            <a:ext cx="7579893" cy="1365850"/>
          </a:xfrm>
          <a:prstGeom prst="rect">
            <a:avLst/>
          </a:prstGeom>
          <a:noFill/>
          <a:ln>
            <a:noFill/>
          </a:ln>
        </p:spPr>
        <p:txBody>
          <a:bodyPr lIns="91400" tIns="91400" rIns="91400" bIns="91400" anchor="t" anchorCtr="0">
            <a:noAutofit/>
          </a:bodyPr>
          <a:lstStyle/>
          <a:p>
            <a:pPr>
              <a:buClr>
                <a:srgbClr val="333333"/>
              </a:buClr>
              <a:buSzPct val="25000"/>
              <a:buFont typeface="Open Sans"/>
              <a:buNone/>
            </a:pPr>
            <a:r>
              <a:rPr lang="en-GB" sz="4400" b="1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Open Education Pie</a:t>
            </a:r>
            <a:endParaRPr lang="en-GB" sz="4400" b="1" dirty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" name="Shape 134"/>
          <p:cNvSpPr txBox="1"/>
          <p:nvPr/>
        </p:nvSpPr>
        <p:spPr>
          <a:xfrm>
            <a:off x="414422" y="641685"/>
            <a:ext cx="2633578" cy="5093368"/>
          </a:xfrm>
          <a:prstGeom prst="rect">
            <a:avLst/>
          </a:prstGeom>
          <a:noFill/>
          <a:ln>
            <a:noFill/>
          </a:ln>
        </p:spPr>
        <p:txBody>
          <a:bodyPr lIns="91400" tIns="91400" rIns="91400" bIns="91400" anchor="t" anchorCtr="0">
            <a:noAutofit/>
          </a:bodyPr>
          <a:lstStyle/>
          <a:p>
            <a:pPr marL="285750" indent="-285750">
              <a:lnSpc>
                <a:spcPct val="115000"/>
              </a:lnSpc>
              <a:buFont typeface="Arial"/>
              <a:buChar char="•"/>
            </a:pPr>
            <a:r>
              <a:rPr lang="en-GB" sz="2000" dirty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Open data that comes out of education </a:t>
            </a:r>
            <a:r>
              <a:rPr lang="en-GB" sz="200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institutions</a:t>
            </a:r>
          </a:p>
          <a:p>
            <a:pPr marL="285750" indent="-285750">
              <a:lnSpc>
                <a:spcPct val="115000"/>
              </a:lnSpc>
              <a:buFont typeface="Arial"/>
              <a:buChar char="•"/>
            </a:pPr>
            <a:r>
              <a:rPr lang="en-GB" sz="2000" dirty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Open data that can be exploited/used by </a:t>
            </a:r>
            <a:r>
              <a:rPr lang="en-GB" sz="200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education institutions</a:t>
            </a:r>
          </a:p>
          <a:p>
            <a:pPr marL="285750" indent="-285750">
              <a:lnSpc>
                <a:spcPct val="115000"/>
              </a:lnSpc>
              <a:buFont typeface="Arial"/>
              <a:buChar char="•"/>
            </a:pPr>
            <a:r>
              <a:rPr lang="en-GB" sz="200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Open data that can be exploited</a:t>
            </a:r>
            <a:r>
              <a:rPr lang="en-GB" sz="2000" dirty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/used by </a:t>
            </a:r>
            <a:r>
              <a:rPr lang="en-GB" sz="200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education</a:t>
            </a:r>
          </a:p>
          <a:p>
            <a:pPr marL="285750" indent="-285750">
              <a:lnSpc>
                <a:spcPct val="115000"/>
              </a:lnSpc>
              <a:buFont typeface="Arial"/>
              <a:buChar char="•"/>
            </a:pPr>
            <a:r>
              <a:rPr lang="en-GB" sz="200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Open data…</a:t>
            </a:r>
            <a:endParaRPr lang="en-GB" sz="2000" dirty="0">
              <a:solidFill>
                <a:srgbClr val="333333"/>
              </a:solidFill>
              <a:latin typeface="Open Sans"/>
              <a:cs typeface="Open Sans"/>
            </a:endParaRPr>
          </a:p>
          <a:p>
            <a:endParaRPr lang="en-GB" sz="2300" dirty="0">
              <a:solidFill>
                <a:srgbClr val="333333"/>
              </a:solidFill>
            </a:endParaRPr>
          </a:p>
          <a:p>
            <a:endParaRPr lang="en-GB" sz="2300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426257"/>
      </p:ext>
    </p:extLst>
  </p:cSld>
  <p:clrMapOvr>
    <a:masterClrMapping/>
  </p:clrMapOvr>
  <p:transition xmlns:p14="http://schemas.microsoft.com/office/powerpoint/2010/main"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25"/>
          <p:cNvSpPr txBox="1"/>
          <p:nvPr/>
        </p:nvSpPr>
        <p:spPr>
          <a:xfrm>
            <a:off x="458743" y="823775"/>
            <a:ext cx="8379600" cy="1165199"/>
          </a:xfrm>
          <a:prstGeom prst="rect">
            <a:avLst/>
          </a:prstGeom>
          <a:noFill/>
          <a:ln>
            <a:noFill/>
          </a:ln>
        </p:spPr>
        <p:txBody>
          <a:bodyPr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25000"/>
              <a:buFont typeface="Open Sans"/>
              <a:buNone/>
            </a:pPr>
            <a:r>
              <a:rPr lang="en-GB" sz="4800" b="1" dirty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Why </a:t>
            </a:r>
            <a:r>
              <a:rPr lang="en-GB" sz="4800" b="1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a Working Group?</a:t>
            </a:r>
            <a:endParaRPr lang="en-GB" sz="4800" b="1" dirty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endParaRPr lang="en-GB" sz="4800" b="1" dirty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" name="Shape 126"/>
          <p:cNvSpPr txBox="1"/>
          <p:nvPr/>
        </p:nvSpPr>
        <p:spPr>
          <a:xfrm>
            <a:off x="447600" y="1706686"/>
            <a:ext cx="7979699" cy="847200"/>
          </a:xfrm>
          <a:prstGeom prst="rect">
            <a:avLst/>
          </a:prstGeom>
          <a:noFill/>
          <a:ln>
            <a:noFill/>
          </a:ln>
        </p:spPr>
        <p:txBody>
          <a:bodyPr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ct val="25000"/>
              <a:buFont typeface="Open Sans"/>
              <a:buNone/>
            </a:pPr>
            <a:r>
              <a:rPr lang="en-GB" sz="2800" dirty="0" smtClean="0">
                <a:solidFill>
                  <a:srgbClr val="8C8C8C"/>
                </a:solidFill>
                <a:latin typeface="Open Sans"/>
                <a:ea typeface="Open Sans"/>
                <a:cs typeface="Open Sans"/>
                <a:sym typeface="Open Sans"/>
              </a:rPr>
              <a:t>Reasons for development of the group</a:t>
            </a:r>
            <a:endParaRPr lang="en-GB" sz="2800" dirty="0">
              <a:solidFill>
                <a:srgbClr val="8C8C8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Shape 127"/>
          <p:cNvSpPr txBox="1"/>
          <p:nvPr/>
        </p:nvSpPr>
        <p:spPr>
          <a:xfrm>
            <a:off x="453756" y="2422965"/>
            <a:ext cx="7967400" cy="3531599"/>
          </a:xfrm>
          <a:prstGeom prst="rect">
            <a:avLst/>
          </a:prstGeom>
          <a:noFill/>
          <a:ln>
            <a:noFill/>
          </a:ln>
        </p:spPr>
        <p:txBody>
          <a:bodyPr lIns="91400" tIns="91400" rIns="91400" bIns="91400" anchor="t" anchorCtr="0">
            <a:noAutofit/>
          </a:bodyPr>
          <a:lstStyle/>
          <a:p>
            <a:pPr marL="457200" lvl="0" indent="-374650" rtl="0">
              <a:lnSpc>
                <a:spcPct val="115000"/>
              </a:lnSpc>
              <a:buClr>
                <a:srgbClr val="000000"/>
              </a:buClr>
              <a:buSzPct val="100000"/>
              <a:buFont typeface="Open Sans"/>
              <a:buChar char="●"/>
            </a:pPr>
            <a:r>
              <a:rPr lang="en-GB" sz="200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We wanted to see open data in education pulled into the wider debate around open education</a:t>
            </a:r>
          </a:p>
          <a:p>
            <a:pPr marL="457200" lvl="0" indent="-374650" rtl="0">
              <a:lnSpc>
                <a:spcPct val="115000"/>
              </a:lnSpc>
              <a:buClr>
                <a:srgbClr val="000000"/>
              </a:buClr>
              <a:buSzPct val="100000"/>
              <a:buFont typeface="Open Sans"/>
              <a:buChar char="●"/>
            </a:pPr>
            <a:r>
              <a:rPr lang="en-GB" sz="200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Opportunity to bring together silos of activity: content and OER, OEP, open policy, licensing, data, tools…</a:t>
            </a:r>
          </a:p>
          <a:p>
            <a:pPr marL="457200" lvl="0" indent="-374650" rtl="0">
              <a:lnSpc>
                <a:spcPct val="115000"/>
              </a:lnSpc>
              <a:buClr>
                <a:srgbClr val="000000"/>
              </a:buClr>
              <a:buSzPct val="100000"/>
              <a:buFont typeface="Open Sans"/>
              <a:buChar char="●"/>
            </a:pPr>
            <a:r>
              <a:rPr lang="en-GB" sz="200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Allow us to collaborate with people across sectors and globally – get the bigger picture</a:t>
            </a:r>
          </a:p>
          <a:p>
            <a:pPr marL="457200" indent="-374650">
              <a:lnSpc>
                <a:spcPct val="115000"/>
              </a:lnSpc>
              <a:buClr>
                <a:srgbClr val="000000"/>
              </a:buClr>
              <a:buSzPct val="100000"/>
              <a:buFont typeface="Open Sans"/>
              <a:buChar char="●"/>
            </a:pPr>
            <a:r>
              <a:rPr lang="en-GB" sz="200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Where can open data in education lead? All </a:t>
            </a:r>
            <a:r>
              <a:rPr lang="en-GB" sz="2000" dirty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possibilities still </a:t>
            </a:r>
            <a:r>
              <a:rPr lang="en-GB" sz="200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exist</a:t>
            </a:r>
          </a:p>
          <a:p>
            <a:pPr marL="457200" indent="-374650">
              <a:lnSpc>
                <a:spcPct val="115000"/>
              </a:lnSpc>
              <a:buClr>
                <a:srgbClr val="000000"/>
              </a:buClr>
              <a:buSzPct val="100000"/>
              <a:buFont typeface="Open Sans"/>
              <a:buChar char="●"/>
            </a:pPr>
            <a:r>
              <a:rPr lang="en-GB" sz="2000" dirty="0" smtClean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Community building compliments what we are doing</a:t>
            </a:r>
          </a:p>
          <a:p>
            <a:pPr marL="457200" lvl="0" indent="-374650" rtl="0">
              <a:lnSpc>
                <a:spcPct val="115000"/>
              </a:lnSpc>
              <a:buClr>
                <a:srgbClr val="000000"/>
              </a:buClr>
              <a:buSzPct val="100000"/>
              <a:buFont typeface="Open Sans"/>
              <a:buChar char="●"/>
            </a:pPr>
            <a:endParaRPr lang="en-GB" sz="2300" b="1" dirty="0" smtClean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74650" rtl="0">
              <a:lnSpc>
                <a:spcPct val="115000"/>
              </a:lnSpc>
              <a:buClr>
                <a:srgbClr val="000000"/>
              </a:buClr>
              <a:buSzPct val="100000"/>
              <a:buFont typeface="Open Sans"/>
              <a:buChar char="●"/>
            </a:pPr>
            <a:endParaRPr lang="en-GB" sz="2300" dirty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endParaRPr lang="en-GB" sz="2300" dirty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endParaRPr lang="en-GB" sz="2300" dirty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endParaRPr lang="en-GB" sz="2300" dirty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endParaRPr lang="en-GB" sz="2300" dirty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082707615"/>
      </p:ext>
    </p:extLst>
  </p:cSld>
  <p:clrMapOvr>
    <a:masterClrMapping/>
  </p:clrMapOvr>
  <p:transition xmlns:p14="http://schemas.microsoft.com/office/powerpoint/2010/main" spd="slow">
    <p:cut/>
  </p:transition>
</p:sld>
</file>

<file path=ppt/theme/theme1.xml><?xml version="1.0" encoding="utf-8"?>
<a:theme xmlns:a="http://schemas.openxmlformats.org/drawingml/2006/main" name="Custom Them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ustom Design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Custom Design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Custom 347">
    <a:dk1>
      <a:srgbClr val="000000"/>
    </a:dk1>
    <a:lt1>
      <a:srgbClr val="FFFFFF"/>
    </a:lt1>
    <a:dk2>
      <a:srgbClr val="666666"/>
    </a:dk2>
    <a:lt2>
      <a:srgbClr val="CCCCCC"/>
    </a:lt2>
    <a:accent1>
      <a:srgbClr val="3A81BA"/>
    </a:accent1>
    <a:accent2>
      <a:srgbClr val="D89F39"/>
    </a:accent2>
    <a:accent3>
      <a:srgbClr val="8BAB42"/>
    </a:accent3>
    <a:accent4>
      <a:srgbClr val="57A7B5"/>
    </a:accent4>
    <a:accent5>
      <a:srgbClr val="8B81D2"/>
    </a:accent5>
    <a:accent6>
      <a:srgbClr val="963334"/>
    </a:accent6>
    <a:hlink>
      <a:srgbClr val="1155CC"/>
    </a:hlink>
    <a:folHlink>
      <a:srgbClr val="6611CC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1793</TotalTime>
  <Words>1175</Words>
  <Application>Microsoft Macintosh PowerPoint</Application>
  <PresentationFormat>On-screen Show (4:3)</PresentationFormat>
  <Paragraphs>209</Paragraphs>
  <Slides>21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Custom Theme</vt:lpstr>
      <vt:lpstr>Custom Theme</vt:lpstr>
      <vt:lpstr>Custom Design</vt:lpstr>
      <vt:lpstr>1_Custom Design</vt:lpstr>
      <vt:lpstr>2_Custom Design</vt:lpstr>
      <vt:lpstr>Building a Global Open   Education Working Group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 Education </dc:title>
  <cp:lastModifiedBy>Marieke Guy</cp:lastModifiedBy>
  <cp:revision>33</cp:revision>
  <cp:lastPrinted>2014-04-22T08:27:34Z</cp:lastPrinted>
  <dcterms:modified xsi:type="dcterms:W3CDTF">2014-04-22T08:44:05Z</dcterms:modified>
</cp:coreProperties>
</file>